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sldIdLst>
    <p:sldId id="265" r:id="rId2"/>
    <p:sldId id="257" r:id="rId3"/>
    <p:sldId id="266" r:id="rId4"/>
    <p:sldId id="258" r:id="rId5"/>
    <p:sldId id="259" r:id="rId6"/>
    <p:sldId id="260" r:id="rId7"/>
    <p:sldId id="261" r:id="rId8"/>
    <p:sldId id="262" r:id="rId9"/>
    <p:sldId id="263" r:id="rId10"/>
    <p:sldId id="264" r:id="rId11"/>
    <p:sldId id="267" r:id="rId12"/>
    <p:sldId id="268" r:id="rId13"/>
    <p:sldId id="269" r:id="rId14"/>
    <p:sldId id="271" r:id="rId15"/>
    <p:sldId id="272" r:id="rId16"/>
    <p:sldId id="274" r:id="rId17"/>
    <p:sldId id="275" r:id="rId18"/>
    <p:sldId id="276" r:id="rId19"/>
    <p:sldId id="278" r:id="rId20"/>
    <p:sldId id="277"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735"/>
    <p:restoredTop sz="94637"/>
  </p:normalViewPr>
  <p:slideViewPr>
    <p:cSldViewPr snapToGrid="0">
      <p:cViewPr varScale="1">
        <p:scale>
          <a:sx n="116" d="100"/>
          <a:sy n="116" d="100"/>
        </p:scale>
        <p:origin x="192" y="8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82C2AD-C7D8-D24D-9BB9-6194C0C7ABD0}" type="datetimeFigureOut">
              <a:rPr lang="en-US" smtClean="0"/>
              <a:t>6/5/26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55BCA2-5001-1547-AE04-B34CE5BA40D0}" type="slidenum">
              <a:rPr lang="en-US" smtClean="0"/>
              <a:t>‹#›</a:t>
            </a:fld>
            <a:endParaRPr lang="en-US"/>
          </a:p>
        </p:txBody>
      </p:sp>
    </p:spTree>
    <p:extLst>
      <p:ext uri="{BB962C8B-B14F-4D97-AF65-F5344CB8AC3E}">
        <p14:creationId xmlns:p14="http://schemas.microsoft.com/office/powerpoint/2010/main" val="15025986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55BCA2-5001-1547-AE04-B34CE5BA40D0}" type="slidenum">
              <a:rPr lang="en-US" smtClean="0"/>
              <a:t>1</a:t>
            </a:fld>
            <a:endParaRPr lang="en-US"/>
          </a:p>
        </p:txBody>
      </p:sp>
    </p:spTree>
    <p:extLst>
      <p:ext uri="{BB962C8B-B14F-4D97-AF65-F5344CB8AC3E}">
        <p14:creationId xmlns:p14="http://schemas.microsoft.com/office/powerpoint/2010/main" val="27769168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55BCA2-5001-1547-AE04-B34CE5BA40D0}" type="slidenum">
              <a:rPr lang="en-US" smtClean="0"/>
              <a:t>3</a:t>
            </a:fld>
            <a:endParaRPr lang="en-US"/>
          </a:p>
        </p:txBody>
      </p:sp>
    </p:spTree>
    <p:extLst>
      <p:ext uri="{BB962C8B-B14F-4D97-AF65-F5344CB8AC3E}">
        <p14:creationId xmlns:p14="http://schemas.microsoft.com/office/powerpoint/2010/main" val="21422606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55BCA2-5001-1547-AE04-B34CE5BA40D0}" type="slidenum">
              <a:rPr lang="en-US" smtClean="0"/>
              <a:t>4</a:t>
            </a:fld>
            <a:endParaRPr lang="en-US"/>
          </a:p>
        </p:txBody>
      </p:sp>
    </p:spTree>
    <p:extLst>
      <p:ext uri="{BB962C8B-B14F-4D97-AF65-F5344CB8AC3E}">
        <p14:creationId xmlns:p14="http://schemas.microsoft.com/office/powerpoint/2010/main" val="38974652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83B592-5C9B-6044-60D4-EC7DBAD7AE3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62FD187-F000-B43E-FD72-92A37127A89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AC99066-7BC9-8037-09BB-BEE9835B3157}"/>
              </a:ext>
            </a:extLst>
          </p:cNvPr>
          <p:cNvSpPr>
            <a:spLocks noGrp="1"/>
          </p:cNvSpPr>
          <p:nvPr>
            <p:ph type="dt" sz="half" idx="10"/>
          </p:nvPr>
        </p:nvSpPr>
        <p:spPr/>
        <p:txBody>
          <a:bodyPr/>
          <a:lstStyle/>
          <a:p>
            <a:fld id="{BBAB32FF-33CA-2042-84A6-480C00EE41C5}" type="datetimeFigureOut">
              <a:rPr lang="en-US" smtClean="0"/>
              <a:t>6/5/26</a:t>
            </a:fld>
            <a:endParaRPr lang="en-US"/>
          </a:p>
        </p:txBody>
      </p:sp>
      <p:sp>
        <p:nvSpPr>
          <p:cNvPr id="5" name="Footer Placeholder 4">
            <a:extLst>
              <a:ext uri="{FF2B5EF4-FFF2-40B4-BE49-F238E27FC236}">
                <a16:creationId xmlns:a16="http://schemas.microsoft.com/office/drawing/2014/main" id="{DAFCB1D2-E895-F095-1414-EE326C6710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88219D-6478-3685-C5A8-3006BC57E5C7}"/>
              </a:ext>
            </a:extLst>
          </p:cNvPr>
          <p:cNvSpPr>
            <a:spLocks noGrp="1"/>
          </p:cNvSpPr>
          <p:nvPr>
            <p:ph type="sldNum" sz="quarter" idx="12"/>
          </p:nvPr>
        </p:nvSpPr>
        <p:spPr/>
        <p:txBody>
          <a:bodyPr/>
          <a:lstStyle/>
          <a:p>
            <a:fld id="{F259B5B1-5A17-9749-81DB-DC05DD5F624E}" type="slidenum">
              <a:rPr lang="en-US" smtClean="0"/>
              <a:t>‹#›</a:t>
            </a:fld>
            <a:endParaRPr lang="en-US"/>
          </a:p>
        </p:txBody>
      </p:sp>
    </p:spTree>
    <p:extLst>
      <p:ext uri="{BB962C8B-B14F-4D97-AF65-F5344CB8AC3E}">
        <p14:creationId xmlns:p14="http://schemas.microsoft.com/office/powerpoint/2010/main" val="35930496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CAB507-864C-D06F-0A9F-749BFE333BC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0CC548B-D53F-C370-C177-1870541F796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5A58D9-CF37-AC5A-A2C7-6FEC1900F145}"/>
              </a:ext>
            </a:extLst>
          </p:cNvPr>
          <p:cNvSpPr>
            <a:spLocks noGrp="1"/>
          </p:cNvSpPr>
          <p:nvPr>
            <p:ph type="dt" sz="half" idx="10"/>
          </p:nvPr>
        </p:nvSpPr>
        <p:spPr/>
        <p:txBody>
          <a:bodyPr/>
          <a:lstStyle/>
          <a:p>
            <a:fld id="{BBAB32FF-33CA-2042-84A6-480C00EE41C5}" type="datetimeFigureOut">
              <a:rPr lang="en-US" smtClean="0"/>
              <a:t>6/5/26</a:t>
            </a:fld>
            <a:endParaRPr lang="en-US"/>
          </a:p>
        </p:txBody>
      </p:sp>
      <p:sp>
        <p:nvSpPr>
          <p:cNvPr id="5" name="Footer Placeholder 4">
            <a:extLst>
              <a:ext uri="{FF2B5EF4-FFF2-40B4-BE49-F238E27FC236}">
                <a16:creationId xmlns:a16="http://schemas.microsoft.com/office/drawing/2014/main" id="{DAA8781C-F8B1-04FE-AE6B-306403E73E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AF8FEC-9E63-B0D6-FEB4-426AAEF46D29}"/>
              </a:ext>
            </a:extLst>
          </p:cNvPr>
          <p:cNvSpPr>
            <a:spLocks noGrp="1"/>
          </p:cNvSpPr>
          <p:nvPr>
            <p:ph type="sldNum" sz="quarter" idx="12"/>
          </p:nvPr>
        </p:nvSpPr>
        <p:spPr/>
        <p:txBody>
          <a:bodyPr/>
          <a:lstStyle/>
          <a:p>
            <a:fld id="{F259B5B1-5A17-9749-81DB-DC05DD5F624E}" type="slidenum">
              <a:rPr lang="en-US" smtClean="0"/>
              <a:t>‹#›</a:t>
            </a:fld>
            <a:endParaRPr lang="en-US"/>
          </a:p>
        </p:txBody>
      </p:sp>
    </p:spTree>
    <p:extLst>
      <p:ext uri="{BB962C8B-B14F-4D97-AF65-F5344CB8AC3E}">
        <p14:creationId xmlns:p14="http://schemas.microsoft.com/office/powerpoint/2010/main" val="8505079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A42BD18-7AC0-AB28-AE24-3063A62F37E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83C13B3-D558-DBCB-7BE0-C959B4FDF72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E9D1731-1CDA-486C-D8BB-C61008D31545}"/>
              </a:ext>
            </a:extLst>
          </p:cNvPr>
          <p:cNvSpPr>
            <a:spLocks noGrp="1"/>
          </p:cNvSpPr>
          <p:nvPr>
            <p:ph type="dt" sz="half" idx="10"/>
          </p:nvPr>
        </p:nvSpPr>
        <p:spPr/>
        <p:txBody>
          <a:bodyPr/>
          <a:lstStyle/>
          <a:p>
            <a:fld id="{BBAB32FF-33CA-2042-84A6-480C00EE41C5}" type="datetimeFigureOut">
              <a:rPr lang="en-US" smtClean="0"/>
              <a:t>6/5/26</a:t>
            </a:fld>
            <a:endParaRPr lang="en-US"/>
          </a:p>
        </p:txBody>
      </p:sp>
      <p:sp>
        <p:nvSpPr>
          <p:cNvPr id="5" name="Footer Placeholder 4">
            <a:extLst>
              <a:ext uri="{FF2B5EF4-FFF2-40B4-BE49-F238E27FC236}">
                <a16:creationId xmlns:a16="http://schemas.microsoft.com/office/drawing/2014/main" id="{8B00E522-F505-1AB9-D49A-F544621F90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1AE1E2-16B8-9FC6-E7E2-3DCE73E64208}"/>
              </a:ext>
            </a:extLst>
          </p:cNvPr>
          <p:cNvSpPr>
            <a:spLocks noGrp="1"/>
          </p:cNvSpPr>
          <p:nvPr>
            <p:ph type="sldNum" sz="quarter" idx="12"/>
          </p:nvPr>
        </p:nvSpPr>
        <p:spPr/>
        <p:txBody>
          <a:bodyPr/>
          <a:lstStyle/>
          <a:p>
            <a:fld id="{F259B5B1-5A17-9749-81DB-DC05DD5F624E}" type="slidenum">
              <a:rPr lang="en-US" smtClean="0"/>
              <a:t>‹#›</a:t>
            </a:fld>
            <a:endParaRPr lang="en-US"/>
          </a:p>
        </p:txBody>
      </p:sp>
    </p:spTree>
    <p:extLst>
      <p:ext uri="{BB962C8B-B14F-4D97-AF65-F5344CB8AC3E}">
        <p14:creationId xmlns:p14="http://schemas.microsoft.com/office/powerpoint/2010/main" val="41012215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75B6A-E1AE-B54F-53A2-7AEEDFA868E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E70C227-0507-387B-7F96-F39442619FE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341C5E-E2CD-147D-8162-675311C8251B}"/>
              </a:ext>
            </a:extLst>
          </p:cNvPr>
          <p:cNvSpPr>
            <a:spLocks noGrp="1"/>
          </p:cNvSpPr>
          <p:nvPr>
            <p:ph type="dt" sz="half" idx="10"/>
          </p:nvPr>
        </p:nvSpPr>
        <p:spPr/>
        <p:txBody>
          <a:bodyPr/>
          <a:lstStyle/>
          <a:p>
            <a:fld id="{BBAB32FF-33CA-2042-84A6-480C00EE41C5}" type="datetimeFigureOut">
              <a:rPr lang="en-US" smtClean="0"/>
              <a:t>6/5/26</a:t>
            </a:fld>
            <a:endParaRPr lang="en-US"/>
          </a:p>
        </p:txBody>
      </p:sp>
      <p:sp>
        <p:nvSpPr>
          <p:cNvPr id="5" name="Footer Placeholder 4">
            <a:extLst>
              <a:ext uri="{FF2B5EF4-FFF2-40B4-BE49-F238E27FC236}">
                <a16:creationId xmlns:a16="http://schemas.microsoft.com/office/drawing/2014/main" id="{D6709862-6660-9474-8F50-E330A0D4D5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3AF00E-A85F-F6AD-4841-36092EDC983F}"/>
              </a:ext>
            </a:extLst>
          </p:cNvPr>
          <p:cNvSpPr>
            <a:spLocks noGrp="1"/>
          </p:cNvSpPr>
          <p:nvPr>
            <p:ph type="sldNum" sz="quarter" idx="12"/>
          </p:nvPr>
        </p:nvSpPr>
        <p:spPr/>
        <p:txBody>
          <a:bodyPr/>
          <a:lstStyle/>
          <a:p>
            <a:fld id="{F259B5B1-5A17-9749-81DB-DC05DD5F624E}" type="slidenum">
              <a:rPr lang="en-US" smtClean="0"/>
              <a:t>‹#›</a:t>
            </a:fld>
            <a:endParaRPr lang="en-US"/>
          </a:p>
        </p:txBody>
      </p:sp>
    </p:spTree>
    <p:extLst>
      <p:ext uri="{BB962C8B-B14F-4D97-AF65-F5344CB8AC3E}">
        <p14:creationId xmlns:p14="http://schemas.microsoft.com/office/powerpoint/2010/main" val="32824248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DD9B62-45CD-7584-67D1-B2A0BF920A0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3F6FAE2-9E4A-6FBF-A157-0720CA4BE5F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BCDC69F-9B52-C682-2ACA-F2D9F9D0D0BC}"/>
              </a:ext>
            </a:extLst>
          </p:cNvPr>
          <p:cNvSpPr>
            <a:spLocks noGrp="1"/>
          </p:cNvSpPr>
          <p:nvPr>
            <p:ph type="dt" sz="half" idx="10"/>
          </p:nvPr>
        </p:nvSpPr>
        <p:spPr/>
        <p:txBody>
          <a:bodyPr/>
          <a:lstStyle/>
          <a:p>
            <a:fld id="{BBAB32FF-33CA-2042-84A6-480C00EE41C5}" type="datetimeFigureOut">
              <a:rPr lang="en-US" smtClean="0"/>
              <a:t>6/5/26</a:t>
            </a:fld>
            <a:endParaRPr lang="en-US"/>
          </a:p>
        </p:txBody>
      </p:sp>
      <p:sp>
        <p:nvSpPr>
          <p:cNvPr id="5" name="Footer Placeholder 4">
            <a:extLst>
              <a:ext uri="{FF2B5EF4-FFF2-40B4-BE49-F238E27FC236}">
                <a16:creationId xmlns:a16="http://schemas.microsoft.com/office/drawing/2014/main" id="{9EFFD897-758D-3D40-8572-781C2E3A69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2F9DC0-4087-26B5-15CA-97B0C1D095F3}"/>
              </a:ext>
            </a:extLst>
          </p:cNvPr>
          <p:cNvSpPr>
            <a:spLocks noGrp="1"/>
          </p:cNvSpPr>
          <p:nvPr>
            <p:ph type="sldNum" sz="quarter" idx="12"/>
          </p:nvPr>
        </p:nvSpPr>
        <p:spPr/>
        <p:txBody>
          <a:bodyPr/>
          <a:lstStyle/>
          <a:p>
            <a:fld id="{F259B5B1-5A17-9749-81DB-DC05DD5F624E}" type="slidenum">
              <a:rPr lang="en-US" smtClean="0"/>
              <a:t>‹#›</a:t>
            </a:fld>
            <a:endParaRPr lang="en-US"/>
          </a:p>
        </p:txBody>
      </p:sp>
    </p:spTree>
    <p:extLst>
      <p:ext uri="{BB962C8B-B14F-4D97-AF65-F5344CB8AC3E}">
        <p14:creationId xmlns:p14="http://schemas.microsoft.com/office/powerpoint/2010/main" val="27698984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3B359-783E-4507-6327-97CCF94577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C1CCF33-A924-218F-399B-E6F6CDCF92E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3FA8562-4DC4-27B8-DAA6-31CE576B8A1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6410E73-D22D-B350-D5DF-DD23AA7102B9}"/>
              </a:ext>
            </a:extLst>
          </p:cNvPr>
          <p:cNvSpPr>
            <a:spLocks noGrp="1"/>
          </p:cNvSpPr>
          <p:nvPr>
            <p:ph type="dt" sz="half" idx="10"/>
          </p:nvPr>
        </p:nvSpPr>
        <p:spPr/>
        <p:txBody>
          <a:bodyPr/>
          <a:lstStyle/>
          <a:p>
            <a:fld id="{BBAB32FF-33CA-2042-84A6-480C00EE41C5}" type="datetimeFigureOut">
              <a:rPr lang="en-US" smtClean="0"/>
              <a:t>6/5/26</a:t>
            </a:fld>
            <a:endParaRPr lang="en-US"/>
          </a:p>
        </p:txBody>
      </p:sp>
      <p:sp>
        <p:nvSpPr>
          <p:cNvPr id="6" name="Footer Placeholder 5">
            <a:extLst>
              <a:ext uri="{FF2B5EF4-FFF2-40B4-BE49-F238E27FC236}">
                <a16:creationId xmlns:a16="http://schemas.microsoft.com/office/drawing/2014/main" id="{8DFE341D-DE93-54BA-EF60-40C2EB564AB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FAD661C-F5C8-99F3-ED8C-5EF5AE991D6C}"/>
              </a:ext>
            </a:extLst>
          </p:cNvPr>
          <p:cNvSpPr>
            <a:spLocks noGrp="1"/>
          </p:cNvSpPr>
          <p:nvPr>
            <p:ph type="sldNum" sz="quarter" idx="12"/>
          </p:nvPr>
        </p:nvSpPr>
        <p:spPr/>
        <p:txBody>
          <a:bodyPr/>
          <a:lstStyle/>
          <a:p>
            <a:fld id="{F259B5B1-5A17-9749-81DB-DC05DD5F624E}" type="slidenum">
              <a:rPr lang="en-US" smtClean="0"/>
              <a:t>‹#›</a:t>
            </a:fld>
            <a:endParaRPr lang="en-US"/>
          </a:p>
        </p:txBody>
      </p:sp>
    </p:spTree>
    <p:extLst>
      <p:ext uri="{BB962C8B-B14F-4D97-AF65-F5344CB8AC3E}">
        <p14:creationId xmlns:p14="http://schemas.microsoft.com/office/powerpoint/2010/main" val="1403103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436173-2CE9-A77D-2380-BB48B66A95A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797B375-A9A7-80EA-E847-DA09D5E9792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E3FE255-2F15-9B0F-E7A0-D93FF37E0D5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ADC424A-EF34-DAF6-496B-D7CF78C67EF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716C507-F05A-88DF-7012-FD1A9260EAE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B339AEB-449A-17E1-C5D5-9719CAA1A1CC}"/>
              </a:ext>
            </a:extLst>
          </p:cNvPr>
          <p:cNvSpPr>
            <a:spLocks noGrp="1"/>
          </p:cNvSpPr>
          <p:nvPr>
            <p:ph type="dt" sz="half" idx="10"/>
          </p:nvPr>
        </p:nvSpPr>
        <p:spPr/>
        <p:txBody>
          <a:bodyPr/>
          <a:lstStyle/>
          <a:p>
            <a:fld id="{BBAB32FF-33CA-2042-84A6-480C00EE41C5}" type="datetimeFigureOut">
              <a:rPr lang="en-US" smtClean="0"/>
              <a:t>6/5/26</a:t>
            </a:fld>
            <a:endParaRPr lang="en-US"/>
          </a:p>
        </p:txBody>
      </p:sp>
      <p:sp>
        <p:nvSpPr>
          <p:cNvPr id="8" name="Footer Placeholder 7">
            <a:extLst>
              <a:ext uri="{FF2B5EF4-FFF2-40B4-BE49-F238E27FC236}">
                <a16:creationId xmlns:a16="http://schemas.microsoft.com/office/drawing/2014/main" id="{98E018F5-07C9-1449-BCCE-F15290D0279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F3D2F91-9C39-25D3-8B29-9DD05ED3BA3E}"/>
              </a:ext>
            </a:extLst>
          </p:cNvPr>
          <p:cNvSpPr>
            <a:spLocks noGrp="1"/>
          </p:cNvSpPr>
          <p:nvPr>
            <p:ph type="sldNum" sz="quarter" idx="12"/>
          </p:nvPr>
        </p:nvSpPr>
        <p:spPr/>
        <p:txBody>
          <a:bodyPr/>
          <a:lstStyle/>
          <a:p>
            <a:fld id="{F259B5B1-5A17-9749-81DB-DC05DD5F624E}" type="slidenum">
              <a:rPr lang="en-US" smtClean="0"/>
              <a:t>‹#›</a:t>
            </a:fld>
            <a:endParaRPr lang="en-US"/>
          </a:p>
        </p:txBody>
      </p:sp>
    </p:spTree>
    <p:extLst>
      <p:ext uri="{BB962C8B-B14F-4D97-AF65-F5344CB8AC3E}">
        <p14:creationId xmlns:p14="http://schemas.microsoft.com/office/powerpoint/2010/main" val="19167368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3AF2C1-10FC-3E77-2AF8-E2A214F4404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3E1EF99-BD86-E413-A0C9-3B836D02D141}"/>
              </a:ext>
            </a:extLst>
          </p:cNvPr>
          <p:cNvSpPr>
            <a:spLocks noGrp="1"/>
          </p:cNvSpPr>
          <p:nvPr>
            <p:ph type="dt" sz="half" idx="10"/>
          </p:nvPr>
        </p:nvSpPr>
        <p:spPr/>
        <p:txBody>
          <a:bodyPr/>
          <a:lstStyle/>
          <a:p>
            <a:fld id="{BBAB32FF-33CA-2042-84A6-480C00EE41C5}" type="datetimeFigureOut">
              <a:rPr lang="en-US" smtClean="0"/>
              <a:t>6/5/26</a:t>
            </a:fld>
            <a:endParaRPr lang="en-US"/>
          </a:p>
        </p:txBody>
      </p:sp>
      <p:sp>
        <p:nvSpPr>
          <p:cNvPr id="4" name="Footer Placeholder 3">
            <a:extLst>
              <a:ext uri="{FF2B5EF4-FFF2-40B4-BE49-F238E27FC236}">
                <a16:creationId xmlns:a16="http://schemas.microsoft.com/office/drawing/2014/main" id="{64ED078E-3D71-0382-9FFE-54E20FFCBD5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7610726-0FAA-0BBD-2DF0-F161E998D000}"/>
              </a:ext>
            </a:extLst>
          </p:cNvPr>
          <p:cNvSpPr>
            <a:spLocks noGrp="1"/>
          </p:cNvSpPr>
          <p:nvPr>
            <p:ph type="sldNum" sz="quarter" idx="12"/>
          </p:nvPr>
        </p:nvSpPr>
        <p:spPr/>
        <p:txBody>
          <a:bodyPr/>
          <a:lstStyle/>
          <a:p>
            <a:fld id="{F259B5B1-5A17-9749-81DB-DC05DD5F624E}" type="slidenum">
              <a:rPr lang="en-US" smtClean="0"/>
              <a:t>‹#›</a:t>
            </a:fld>
            <a:endParaRPr lang="en-US"/>
          </a:p>
        </p:txBody>
      </p:sp>
    </p:spTree>
    <p:extLst>
      <p:ext uri="{BB962C8B-B14F-4D97-AF65-F5344CB8AC3E}">
        <p14:creationId xmlns:p14="http://schemas.microsoft.com/office/powerpoint/2010/main" val="20961747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BEEB34B-B8A9-278D-B5D4-810FB11DFFE7}"/>
              </a:ext>
            </a:extLst>
          </p:cNvPr>
          <p:cNvSpPr>
            <a:spLocks noGrp="1"/>
          </p:cNvSpPr>
          <p:nvPr>
            <p:ph type="dt" sz="half" idx="10"/>
          </p:nvPr>
        </p:nvSpPr>
        <p:spPr/>
        <p:txBody>
          <a:bodyPr/>
          <a:lstStyle/>
          <a:p>
            <a:fld id="{BBAB32FF-33CA-2042-84A6-480C00EE41C5}" type="datetimeFigureOut">
              <a:rPr lang="en-US" smtClean="0"/>
              <a:t>6/5/26</a:t>
            </a:fld>
            <a:endParaRPr lang="en-US"/>
          </a:p>
        </p:txBody>
      </p:sp>
      <p:sp>
        <p:nvSpPr>
          <p:cNvPr id="3" name="Footer Placeholder 2">
            <a:extLst>
              <a:ext uri="{FF2B5EF4-FFF2-40B4-BE49-F238E27FC236}">
                <a16:creationId xmlns:a16="http://schemas.microsoft.com/office/drawing/2014/main" id="{CC32D33A-8318-5F49-7EF3-5DBA8551B2D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95F79E1-A2BB-AEB4-9CBD-3DFA4E0C438D}"/>
              </a:ext>
            </a:extLst>
          </p:cNvPr>
          <p:cNvSpPr>
            <a:spLocks noGrp="1"/>
          </p:cNvSpPr>
          <p:nvPr>
            <p:ph type="sldNum" sz="quarter" idx="12"/>
          </p:nvPr>
        </p:nvSpPr>
        <p:spPr/>
        <p:txBody>
          <a:bodyPr/>
          <a:lstStyle/>
          <a:p>
            <a:fld id="{F259B5B1-5A17-9749-81DB-DC05DD5F624E}" type="slidenum">
              <a:rPr lang="en-US" smtClean="0"/>
              <a:t>‹#›</a:t>
            </a:fld>
            <a:endParaRPr lang="en-US"/>
          </a:p>
        </p:txBody>
      </p:sp>
    </p:spTree>
    <p:extLst>
      <p:ext uri="{BB962C8B-B14F-4D97-AF65-F5344CB8AC3E}">
        <p14:creationId xmlns:p14="http://schemas.microsoft.com/office/powerpoint/2010/main" val="5058005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4AE45E-9CFB-8051-6F6A-B2B8E85BEE6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9037A75-CF47-3D3C-E36E-C4B5C752A69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92855B2-52FD-FF4B-5999-342F1457B4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49294DC-ED90-30AF-E0E1-B70B6411C3F1}"/>
              </a:ext>
            </a:extLst>
          </p:cNvPr>
          <p:cNvSpPr>
            <a:spLocks noGrp="1"/>
          </p:cNvSpPr>
          <p:nvPr>
            <p:ph type="dt" sz="half" idx="10"/>
          </p:nvPr>
        </p:nvSpPr>
        <p:spPr/>
        <p:txBody>
          <a:bodyPr/>
          <a:lstStyle/>
          <a:p>
            <a:fld id="{BBAB32FF-33CA-2042-84A6-480C00EE41C5}" type="datetimeFigureOut">
              <a:rPr lang="en-US" smtClean="0"/>
              <a:t>6/5/26</a:t>
            </a:fld>
            <a:endParaRPr lang="en-US"/>
          </a:p>
        </p:txBody>
      </p:sp>
      <p:sp>
        <p:nvSpPr>
          <p:cNvPr id="6" name="Footer Placeholder 5">
            <a:extLst>
              <a:ext uri="{FF2B5EF4-FFF2-40B4-BE49-F238E27FC236}">
                <a16:creationId xmlns:a16="http://schemas.microsoft.com/office/drawing/2014/main" id="{CECD7020-1738-6FBF-5FBF-71152F35F20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DB8CE39-229C-8927-BBC4-CF5EA1B1F2C6}"/>
              </a:ext>
            </a:extLst>
          </p:cNvPr>
          <p:cNvSpPr>
            <a:spLocks noGrp="1"/>
          </p:cNvSpPr>
          <p:nvPr>
            <p:ph type="sldNum" sz="quarter" idx="12"/>
          </p:nvPr>
        </p:nvSpPr>
        <p:spPr/>
        <p:txBody>
          <a:bodyPr/>
          <a:lstStyle/>
          <a:p>
            <a:fld id="{F259B5B1-5A17-9749-81DB-DC05DD5F624E}" type="slidenum">
              <a:rPr lang="en-US" smtClean="0"/>
              <a:t>‹#›</a:t>
            </a:fld>
            <a:endParaRPr lang="en-US"/>
          </a:p>
        </p:txBody>
      </p:sp>
    </p:spTree>
    <p:extLst>
      <p:ext uri="{BB962C8B-B14F-4D97-AF65-F5344CB8AC3E}">
        <p14:creationId xmlns:p14="http://schemas.microsoft.com/office/powerpoint/2010/main" val="18830071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03647-564C-8838-0C90-83C0DF2706B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C63150C-5FA2-CA9A-F205-EDB670A03A5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812AB0E-E5E9-61A7-CAD4-E0621707CF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310C88C-FA30-485A-35C8-1B60E26B2C75}"/>
              </a:ext>
            </a:extLst>
          </p:cNvPr>
          <p:cNvSpPr>
            <a:spLocks noGrp="1"/>
          </p:cNvSpPr>
          <p:nvPr>
            <p:ph type="dt" sz="half" idx="10"/>
          </p:nvPr>
        </p:nvSpPr>
        <p:spPr/>
        <p:txBody>
          <a:bodyPr/>
          <a:lstStyle/>
          <a:p>
            <a:fld id="{BBAB32FF-33CA-2042-84A6-480C00EE41C5}" type="datetimeFigureOut">
              <a:rPr lang="en-US" smtClean="0"/>
              <a:t>6/5/26</a:t>
            </a:fld>
            <a:endParaRPr lang="en-US"/>
          </a:p>
        </p:txBody>
      </p:sp>
      <p:sp>
        <p:nvSpPr>
          <p:cNvPr id="6" name="Footer Placeholder 5">
            <a:extLst>
              <a:ext uri="{FF2B5EF4-FFF2-40B4-BE49-F238E27FC236}">
                <a16:creationId xmlns:a16="http://schemas.microsoft.com/office/drawing/2014/main" id="{E19FE8A5-67A2-14A1-C12C-07DA0B86841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A331B47-B754-C52F-5CD3-A4A2E8BD2D9E}"/>
              </a:ext>
            </a:extLst>
          </p:cNvPr>
          <p:cNvSpPr>
            <a:spLocks noGrp="1"/>
          </p:cNvSpPr>
          <p:nvPr>
            <p:ph type="sldNum" sz="quarter" idx="12"/>
          </p:nvPr>
        </p:nvSpPr>
        <p:spPr/>
        <p:txBody>
          <a:bodyPr/>
          <a:lstStyle/>
          <a:p>
            <a:fld id="{F259B5B1-5A17-9749-81DB-DC05DD5F624E}" type="slidenum">
              <a:rPr lang="en-US" smtClean="0"/>
              <a:t>‹#›</a:t>
            </a:fld>
            <a:endParaRPr lang="en-US"/>
          </a:p>
        </p:txBody>
      </p:sp>
    </p:spTree>
    <p:extLst>
      <p:ext uri="{BB962C8B-B14F-4D97-AF65-F5344CB8AC3E}">
        <p14:creationId xmlns:p14="http://schemas.microsoft.com/office/powerpoint/2010/main" val="16347923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0B687A9-1B24-802C-FE1D-9DCA7A058B0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C4966F2-ADD5-F2DA-E7B2-EB90495AD23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44E5A5-B93E-0EF9-1200-BA186462EB9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BAB32FF-33CA-2042-84A6-480C00EE41C5}" type="datetimeFigureOut">
              <a:rPr lang="en-US" smtClean="0"/>
              <a:t>6/5/26</a:t>
            </a:fld>
            <a:endParaRPr lang="en-US"/>
          </a:p>
        </p:txBody>
      </p:sp>
      <p:sp>
        <p:nvSpPr>
          <p:cNvPr id="5" name="Footer Placeholder 4">
            <a:extLst>
              <a:ext uri="{FF2B5EF4-FFF2-40B4-BE49-F238E27FC236}">
                <a16:creationId xmlns:a16="http://schemas.microsoft.com/office/drawing/2014/main" id="{1CEDE92A-D0F5-9BE6-3171-35127B61F1D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13975F47-C29A-DF65-7A69-147F6353E76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259B5B1-5A17-9749-81DB-DC05DD5F624E}" type="slidenum">
              <a:rPr lang="en-US" smtClean="0"/>
              <a:t>‹#›</a:t>
            </a:fld>
            <a:endParaRPr lang="en-US"/>
          </a:p>
        </p:txBody>
      </p:sp>
    </p:spTree>
    <p:extLst>
      <p:ext uri="{BB962C8B-B14F-4D97-AF65-F5344CB8AC3E}">
        <p14:creationId xmlns:p14="http://schemas.microsoft.com/office/powerpoint/2010/main" val="41367733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s://www.biblegateway.com/passage/?search=genesis%201&amp;version=NIV#fen-NIV-26a" TargetMode="External"/><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7.xml"/><Relationship Id="rId1" Type="http://schemas.openxmlformats.org/officeDocument/2006/relationships/video" Target="https://www.youtube.com/embed/XgCrFl4Mc5Q?feature=oembed"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1E8B872-C656-8E5B-4805-D43896937183}"/>
              </a:ext>
            </a:extLst>
          </p:cNvPr>
          <p:cNvPicPr>
            <a:picLocks noChangeAspect="1"/>
          </p:cNvPicPr>
          <p:nvPr/>
        </p:nvPicPr>
        <p:blipFill>
          <a:blip r:embed="rId3"/>
          <a:srcRect r="1088" b="13748"/>
          <a:stretch>
            <a:fillRect/>
          </a:stretch>
        </p:blipFill>
        <p:spPr>
          <a:xfrm>
            <a:off x="2184635" y="2033075"/>
            <a:ext cx="7925554" cy="3805869"/>
          </a:xfrm>
          <a:prstGeom prst="rect">
            <a:avLst/>
          </a:prstGeom>
          <a:ln>
            <a:solidFill>
              <a:schemeClr val="tx1"/>
            </a:solidFill>
          </a:ln>
        </p:spPr>
      </p:pic>
      <p:sp>
        <p:nvSpPr>
          <p:cNvPr id="5" name="TextBox 4">
            <a:extLst>
              <a:ext uri="{FF2B5EF4-FFF2-40B4-BE49-F238E27FC236}">
                <a16:creationId xmlns:a16="http://schemas.microsoft.com/office/drawing/2014/main" id="{CD3D4B25-4A18-86DE-B4EA-D27A02B2AF5D}"/>
              </a:ext>
            </a:extLst>
          </p:cNvPr>
          <p:cNvSpPr txBox="1"/>
          <p:nvPr/>
        </p:nvSpPr>
        <p:spPr>
          <a:xfrm>
            <a:off x="2680395" y="850234"/>
            <a:ext cx="7179702" cy="1138773"/>
          </a:xfrm>
          <a:prstGeom prst="rect">
            <a:avLst/>
          </a:prstGeom>
          <a:noFill/>
        </p:spPr>
        <p:txBody>
          <a:bodyPr wrap="square" rtlCol="0">
            <a:spAutoFit/>
          </a:bodyPr>
          <a:lstStyle/>
          <a:p>
            <a:r>
              <a:rPr lang="en-US" sz="4000" b="1" dirty="0">
                <a:solidFill>
                  <a:srgbClr val="0070C0"/>
                </a:solidFill>
              </a:rPr>
              <a:t>CREATION (GENESIS 1:1 – 2:3)</a:t>
            </a:r>
          </a:p>
          <a:p>
            <a:pPr algn="ctr"/>
            <a:r>
              <a:rPr lang="en-US" sz="2800" dirty="0"/>
              <a:t>Lesson #15 </a:t>
            </a:r>
          </a:p>
        </p:txBody>
      </p:sp>
    </p:spTree>
    <p:extLst>
      <p:ext uri="{BB962C8B-B14F-4D97-AF65-F5344CB8AC3E}">
        <p14:creationId xmlns:p14="http://schemas.microsoft.com/office/powerpoint/2010/main" val="40834794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7175" name="Rectangle 7174">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77"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sX0" fmla="*/ 0 w 3474720"/>
              <a:gd name="csY0" fmla="*/ 0 h 18288"/>
              <a:gd name="csX1" fmla="*/ 694944 w 3474720"/>
              <a:gd name="csY1" fmla="*/ 0 h 18288"/>
              <a:gd name="csX2" fmla="*/ 1355141 w 3474720"/>
              <a:gd name="csY2" fmla="*/ 0 h 18288"/>
              <a:gd name="csX3" fmla="*/ 2015338 w 3474720"/>
              <a:gd name="csY3" fmla="*/ 0 h 18288"/>
              <a:gd name="csX4" fmla="*/ 2779776 w 3474720"/>
              <a:gd name="csY4" fmla="*/ 0 h 18288"/>
              <a:gd name="csX5" fmla="*/ 3474720 w 3474720"/>
              <a:gd name="csY5" fmla="*/ 0 h 18288"/>
              <a:gd name="csX6" fmla="*/ 3474720 w 3474720"/>
              <a:gd name="csY6" fmla="*/ 18288 h 18288"/>
              <a:gd name="csX7" fmla="*/ 2779776 w 3474720"/>
              <a:gd name="csY7" fmla="*/ 18288 h 18288"/>
              <a:gd name="csX8" fmla="*/ 2189074 w 3474720"/>
              <a:gd name="csY8" fmla="*/ 18288 h 18288"/>
              <a:gd name="csX9" fmla="*/ 1528877 w 3474720"/>
              <a:gd name="csY9" fmla="*/ 18288 h 18288"/>
              <a:gd name="csX10" fmla="*/ 868680 w 3474720"/>
              <a:gd name="csY10" fmla="*/ 18288 h 18288"/>
              <a:gd name="csX11" fmla="*/ 0 w 3474720"/>
              <a:gd name="csY11" fmla="*/ 18288 h 18288"/>
              <a:gd name="csX12" fmla="*/ 0 w 3474720"/>
              <a:gd name="csY12"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3AA4983D-5384-19FF-BE90-F4A758EC6F8F}"/>
              </a:ext>
            </a:extLst>
          </p:cNvPr>
          <p:cNvSpPr txBox="1"/>
          <p:nvPr/>
        </p:nvSpPr>
        <p:spPr>
          <a:xfrm>
            <a:off x="534057" y="2707751"/>
            <a:ext cx="4243589" cy="3320668"/>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dirty="0"/>
              <a:t>Perhaps the expanse is an example of using language to describe </a:t>
            </a:r>
            <a:r>
              <a:rPr lang="en-US" u="sng" dirty="0"/>
              <a:t>how it appears to the observer</a:t>
            </a:r>
            <a:r>
              <a:rPr lang="en-US" dirty="0"/>
              <a:t>. It appears as a covering over the surface of the earth where birds fly, etc. </a:t>
            </a:r>
          </a:p>
          <a:p>
            <a:pPr indent="-228600">
              <a:lnSpc>
                <a:spcPct val="90000"/>
              </a:lnSpc>
              <a:spcAft>
                <a:spcPts val="600"/>
              </a:spcAft>
              <a:buFont typeface="Arial" panose="020B0604020202020204" pitchFamily="34" charset="0"/>
              <a:buChar char="•"/>
            </a:pPr>
            <a:endParaRPr lang="en-US" dirty="0"/>
          </a:p>
          <a:p>
            <a:pPr indent="-228600">
              <a:lnSpc>
                <a:spcPct val="90000"/>
              </a:lnSpc>
              <a:spcAft>
                <a:spcPts val="600"/>
              </a:spcAft>
              <a:buFont typeface="Arial" panose="020B0604020202020204" pitchFamily="34" charset="0"/>
              <a:buChar char="•"/>
            </a:pPr>
            <a:r>
              <a:rPr lang="en-US" dirty="0"/>
              <a:t>In modern language we speak of an atmosphere where layers have differing amounts of water. </a:t>
            </a:r>
          </a:p>
        </p:txBody>
      </p:sp>
      <p:pic>
        <p:nvPicPr>
          <p:cNvPr id="7170" name="Picture 2" descr="Layers Of The Atmosphere by Inna Bigun / Science Photo Library">
            <a:extLst>
              <a:ext uri="{FF2B5EF4-FFF2-40B4-BE49-F238E27FC236}">
                <a16:creationId xmlns:a16="http://schemas.microsoft.com/office/drawing/2014/main" id="{D634D459-13BF-F1D0-8CD4-91B89326C6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303"/>
          <a:stretch>
            <a:fillRect/>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BB6945F1-D20C-E36D-176C-788A1E34C5C2}"/>
              </a:ext>
            </a:extLst>
          </p:cNvPr>
          <p:cNvSpPr txBox="1"/>
          <p:nvPr/>
        </p:nvSpPr>
        <p:spPr>
          <a:xfrm>
            <a:off x="918491" y="1416505"/>
            <a:ext cx="3474720" cy="461665"/>
          </a:xfrm>
          <a:prstGeom prst="rect">
            <a:avLst/>
          </a:prstGeom>
          <a:noFill/>
        </p:spPr>
        <p:txBody>
          <a:bodyPr wrap="square" rtlCol="0">
            <a:spAutoFit/>
          </a:bodyPr>
          <a:lstStyle/>
          <a:p>
            <a:r>
              <a:rPr lang="en-US" sz="2400" b="1" dirty="0"/>
              <a:t>EXPANSE / FIRMAMENT</a:t>
            </a:r>
          </a:p>
        </p:txBody>
      </p:sp>
    </p:spTree>
    <p:extLst>
      <p:ext uri="{BB962C8B-B14F-4D97-AF65-F5344CB8AC3E}">
        <p14:creationId xmlns:p14="http://schemas.microsoft.com/office/powerpoint/2010/main" val="42017367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6152" name="Rectangle 6151">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54" name="Rectangle 6153">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1">
            <a:extLst>
              <a:ext uri="{FF2B5EF4-FFF2-40B4-BE49-F238E27FC236}">
                <a16:creationId xmlns:a16="http://schemas.microsoft.com/office/drawing/2014/main" id="{722CDC72-7D22-E1FC-9BD5-6C680097B934}"/>
              </a:ext>
            </a:extLst>
          </p:cNvPr>
          <p:cNvSpPr>
            <a:spLocks noChangeArrowheads="1"/>
          </p:cNvSpPr>
          <p:nvPr/>
        </p:nvSpPr>
        <p:spPr bwMode="auto">
          <a:xfrm>
            <a:off x="7160922" y="875289"/>
            <a:ext cx="4564595" cy="510742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0" compatLnSpc="1">
            <a:prstTxWarp prst="textNoShape">
              <a:avLst/>
            </a:prstTxWarp>
            <a:normAutofit fontScale="92500" lnSpcReduction="20000"/>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R="0" lvl="0" algn="ctr" eaLnBrk="1" fontAlgn="base" hangingPunct="1">
              <a:lnSpc>
                <a:spcPct val="90000"/>
              </a:lnSpc>
              <a:spcBef>
                <a:spcPct val="0"/>
              </a:spcBef>
              <a:spcAft>
                <a:spcPts val="600"/>
              </a:spcAft>
              <a:buClrTx/>
              <a:buSzTx/>
              <a:tabLst/>
            </a:pPr>
            <a:r>
              <a:rPr kumimoji="0" lang="en-US" altLang="en-US" sz="2400" b="1" i="0" u="none" strike="noStrike" cap="none" normalizeH="0" dirty="0">
                <a:ln>
                  <a:noFill/>
                </a:ln>
                <a:effectLst/>
                <a:latin typeface="+mn-lt"/>
              </a:rPr>
              <a:t>DAY 3</a:t>
            </a:r>
          </a:p>
          <a:p>
            <a:pPr marR="0" lvl="0" algn="just" eaLnBrk="1" fontAlgn="base" hangingPunct="1">
              <a:lnSpc>
                <a:spcPct val="110000"/>
              </a:lnSpc>
              <a:spcBef>
                <a:spcPct val="0"/>
              </a:spcBef>
              <a:spcAft>
                <a:spcPts val="600"/>
              </a:spcAft>
              <a:buClrTx/>
              <a:buSzTx/>
              <a:tabLst/>
            </a:pPr>
            <a:r>
              <a:rPr kumimoji="0" lang="en-US" altLang="en-US" sz="2000" b="1" i="0" u="none" strike="noStrike" cap="none" normalizeH="0" baseline="30000" dirty="0">
                <a:ln>
                  <a:noFill/>
                </a:ln>
                <a:effectLst/>
                <a:latin typeface="+mn-lt"/>
              </a:rPr>
              <a:t>“9 </a:t>
            </a:r>
            <a:r>
              <a:rPr kumimoji="0" lang="en-US" altLang="en-US" sz="2000" b="0" i="0" u="none" strike="noStrike" cap="none" normalizeH="0" baseline="0" dirty="0">
                <a:ln>
                  <a:noFill/>
                </a:ln>
                <a:effectLst/>
                <a:latin typeface="+mn-lt"/>
              </a:rPr>
              <a:t>And God said, “Let the water under the sky be gathered to one place, and let dry ground appear.” </a:t>
            </a:r>
            <a:r>
              <a:rPr lang="en-US" altLang="en-US" sz="2000" b="1" dirty="0">
                <a:latin typeface="+mn-lt"/>
              </a:rPr>
              <a:t>(</a:t>
            </a:r>
            <a:r>
              <a:rPr kumimoji="0" lang="en-US" altLang="en-US" sz="2000" b="1" i="0" u="none" strike="noStrike" cap="none" normalizeH="0" baseline="0" dirty="0">
                <a:ln>
                  <a:noFill/>
                </a:ln>
                <a:effectLst/>
                <a:latin typeface="+mn-lt"/>
              </a:rPr>
              <a:t>RAAH) </a:t>
            </a:r>
            <a:r>
              <a:rPr kumimoji="0" lang="en-US" altLang="en-US" sz="2000" b="0" i="0" u="none" strike="noStrike" cap="none" normalizeH="0" baseline="0" dirty="0">
                <a:ln>
                  <a:noFill/>
                </a:ln>
                <a:effectLst/>
                <a:latin typeface="+mn-lt"/>
              </a:rPr>
              <a:t>And it was so. </a:t>
            </a:r>
            <a:r>
              <a:rPr kumimoji="0" lang="en-US" altLang="en-US" sz="2000" b="1" i="0" u="none" strike="noStrike" cap="none" normalizeH="0" baseline="30000" dirty="0">
                <a:ln>
                  <a:noFill/>
                </a:ln>
                <a:effectLst/>
                <a:latin typeface="+mn-lt"/>
              </a:rPr>
              <a:t>10 </a:t>
            </a:r>
            <a:r>
              <a:rPr kumimoji="0" lang="en-US" altLang="en-US" sz="2000" b="0" i="0" u="none" strike="noStrike" cap="none" normalizeH="0" baseline="0" dirty="0">
                <a:ln>
                  <a:noFill/>
                </a:ln>
                <a:effectLst/>
                <a:latin typeface="+mn-lt"/>
              </a:rPr>
              <a:t>God called the dry ground “land,” and the gathered waters he called “seas.” And God saw that it was good.</a:t>
            </a:r>
          </a:p>
          <a:p>
            <a:pPr marR="0" lvl="0" algn="just" eaLnBrk="1" fontAlgn="base" hangingPunct="1">
              <a:lnSpc>
                <a:spcPct val="110000"/>
              </a:lnSpc>
              <a:spcBef>
                <a:spcPct val="0"/>
              </a:spcBef>
              <a:spcAft>
                <a:spcPts val="600"/>
              </a:spcAft>
              <a:buClrTx/>
              <a:buSzTx/>
              <a:tabLst/>
            </a:pPr>
            <a:r>
              <a:rPr kumimoji="0" lang="en-US" altLang="en-US" sz="2000" b="1" i="0" u="none" strike="noStrike" cap="none" normalizeH="0" baseline="30000" dirty="0">
                <a:ln>
                  <a:noFill/>
                </a:ln>
                <a:effectLst/>
                <a:latin typeface="+mn-lt"/>
              </a:rPr>
              <a:t>11 </a:t>
            </a:r>
            <a:r>
              <a:rPr kumimoji="0" lang="en-US" altLang="en-US" sz="2000" b="0" i="0" u="none" strike="noStrike" cap="none" normalizeH="0" baseline="0" dirty="0">
                <a:ln>
                  <a:noFill/>
                </a:ln>
                <a:effectLst/>
                <a:latin typeface="+mn-lt"/>
              </a:rPr>
              <a:t>Then God said, “Let the land produce </a:t>
            </a:r>
            <a:r>
              <a:rPr kumimoji="0" lang="en-US" altLang="en-US" sz="2000" b="1" i="0" u="none" strike="noStrike" cap="none" normalizeH="0" baseline="0" dirty="0">
                <a:ln>
                  <a:noFill/>
                </a:ln>
                <a:effectLst/>
                <a:latin typeface="+mn-lt"/>
              </a:rPr>
              <a:t>(DASHA) </a:t>
            </a:r>
            <a:r>
              <a:rPr kumimoji="0" lang="en-US" altLang="en-US" sz="2000" b="0" i="0" u="none" strike="noStrike" cap="none" normalizeH="0" baseline="0" dirty="0">
                <a:ln>
                  <a:noFill/>
                </a:ln>
                <a:effectLst/>
                <a:latin typeface="+mn-lt"/>
              </a:rPr>
              <a:t>vegetation: seed-bearing plants and trees on the land that bear fruit with seed in it, according to their various kinds.” And it was so. </a:t>
            </a:r>
            <a:r>
              <a:rPr kumimoji="0" lang="en-US" altLang="en-US" sz="2000" b="1" i="0" u="none" strike="noStrike" cap="none" normalizeH="0" baseline="30000" dirty="0">
                <a:ln>
                  <a:noFill/>
                </a:ln>
                <a:effectLst/>
                <a:latin typeface="+mn-lt"/>
              </a:rPr>
              <a:t>12 </a:t>
            </a:r>
            <a:r>
              <a:rPr kumimoji="0" lang="en-US" altLang="en-US" sz="2000" b="0" i="0" u="none" strike="noStrike" cap="none" normalizeH="0" baseline="0" dirty="0">
                <a:ln>
                  <a:noFill/>
                </a:ln>
                <a:effectLst/>
                <a:latin typeface="+mn-lt"/>
              </a:rPr>
              <a:t>The land produced </a:t>
            </a:r>
            <a:r>
              <a:rPr kumimoji="0" lang="en-US" altLang="en-US" sz="2000" b="1" i="0" u="none" strike="noStrike" cap="none" normalizeH="0" baseline="0" dirty="0">
                <a:ln>
                  <a:noFill/>
                </a:ln>
                <a:effectLst/>
                <a:latin typeface="+mn-lt"/>
              </a:rPr>
              <a:t>(YATSA) </a:t>
            </a:r>
            <a:r>
              <a:rPr kumimoji="0" lang="en-US" altLang="en-US" sz="2000" b="0" i="0" u="none" strike="noStrike" cap="none" normalizeH="0" baseline="0" dirty="0">
                <a:ln>
                  <a:noFill/>
                </a:ln>
                <a:effectLst/>
                <a:latin typeface="+mn-lt"/>
              </a:rPr>
              <a:t>vegetation: plants bearing seed according to their kinds and trees bearing fruit with seed in it according to their kinds. And God saw that it was good. </a:t>
            </a:r>
            <a:r>
              <a:rPr kumimoji="0" lang="en-US" altLang="en-US" sz="2000" b="1" i="0" u="none" strike="noStrike" cap="none" normalizeH="0" baseline="30000" dirty="0">
                <a:ln>
                  <a:noFill/>
                </a:ln>
                <a:effectLst/>
                <a:latin typeface="+mn-lt"/>
              </a:rPr>
              <a:t>13 </a:t>
            </a:r>
            <a:r>
              <a:rPr kumimoji="0" lang="en-US" altLang="en-US" sz="2000" b="0" i="0" u="none" strike="noStrike" cap="none" normalizeH="0" baseline="0" dirty="0">
                <a:ln>
                  <a:noFill/>
                </a:ln>
                <a:effectLst/>
                <a:latin typeface="+mn-lt"/>
              </a:rPr>
              <a:t>And there was evening, and there was morning—the third day.”</a:t>
            </a:r>
          </a:p>
        </p:txBody>
      </p:sp>
      <p:pic>
        <p:nvPicPr>
          <p:cNvPr id="6149" name="Picture 5" descr="Earth and plants created on day 3">
            <a:extLst>
              <a:ext uri="{FF2B5EF4-FFF2-40B4-BE49-F238E27FC236}">
                <a16:creationId xmlns:a16="http://schemas.microsoft.com/office/drawing/2014/main" id="{670FF2F3-7ACF-91D5-029A-86F8D147FF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4893" y="1358135"/>
            <a:ext cx="6212595" cy="414173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54203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B4443DE-71E4-9714-32FE-3AEB085D4039}"/>
              </a:ext>
            </a:extLst>
          </p:cNvPr>
          <p:cNvSpPr txBox="1"/>
          <p:nvPr/>
        </p:nvSpPr>
        <p:spPr>
          <a:xfrm>
            <a:off x="558187" y="766732"/>
            <a:ext cx="6580742" cy="5693866"/>
          </a:xfrm>
          <a:prstGeom prst="rect">
            <a:avLst/>
          </a:prstGeom>
          <a:noFill/>
        </p:spPr>
        <p:txBody>
          <a:bodyPr wrap="square">
            <a:spAutoFit/>
          </a:bodyPr>
          <a:lstStyle/>
          <a:p>
            <a:pPr algn="ctr"/>
            <a:r>
              <a:rPr lang="en-US" sz="2800" b="1" i="0" dirty="0">
                <a:solidFill>
                  <a:srgbClr val="000000"/>
                </a:solidFill>
                <a:effectLst/>
                <a:latin typeface="Calibri" panose="020F0502020204030204" pitchFamily="34" charset="0"/>
                <a:cs typeface="Calibri" panose="020F0502020204030204" pitchFamily="34" charset="0"/>
              </a:rPr>
              <a:t>DAY 4</a:t>
            </a:r>
          </a:p>
          <a:p>
            <a:pPr algn="just"/>
            <a:r>
              <a:rPr lang="en-US" sz="2400" b="1" i="0" baseline="30000" dirty="0">
                <a:solidFill>
                  <a:srgbClr val="000000"/>
                </a:solidFill>
                <a:effectLst/>
                <a:latin typeface="Calibri" panose="020F0502020204030204" pitchFamily="34" charset="0"/>
                <a:cs typeface="Calibri" panose="020F0502020204030204" pitchFamily="34" charset="0"/>
              </a:rPr>
              <a:t>“14 </a:t>
            </a:r>
            <a:r>
              <a:rPr lang="en-US" sz="2400" b="0" i="0" dirty="0">
                <a:solidFill>
                  <a:srgbClr val="000000"/>
                </a:solidFill>
                <a:effectLst/>
                <a:latin typeface="Calibri" panose="020F0502020204030204" pitchFamily="34" charset="0"/>
                <a:cs typeface="Calibri" panose="020F0502020204030204" pitchFamily="34" charset="0"/>
              </a:rPr>
              <a:t>And God said, “Let there be lights in the vault of the sky to separate the day from the night, and let them serve as signs to mark sacred times, and days and years,</a:t>
            </a:r>
            <a:r>
              <a:rPr lang="en-US" sz="2400" b="1" i="0" baseline="30000" dirty="0">
                <a:solidFill>
                  <a:srgbClr val="000000"/>
                </a:solidFill>
                <a:effectLst/>
                <a:latin typeface="Calibri" panose="020F0502020204030204" pitchFamily="34" charset="0"/>
                <a:cs typeface="Calibri" panose="020F0502020204030204" pitchFamily="34" charset="0"/>
              </a:rPr>
              <a:t>15 </a:t>
            </a:r>
            <a:r>
              <a:rPr lang="en-US" sz="2400" b="0" i="0" dirty="0">
                <a:solidFill>
                  <a:srgbClr val="000000"/>
                </a:solidFill>
                <a:effectLst/>
                <a:latin typeface="Calibri" panose="020F0502020204030204" pitchFamily="34" charset="0"/>
                <a:cs typeface="Calibri" panose="020F0502020204030204" pitchFamily="34" charset="0"/>
              </a:rPr>
              <a:t>and let them be lights in the vault of the sky to give light on the earth.” And it was so.</a:t>
            </a:r>
            <a:r>
              <a:rPr lang="en-US" sz="2400" b="0" i="0" u="none" strike="noStrike" dirty="0">
                <a:solidFill>
                  <a:srgbClr val="000000"/>
                </a:solidFill>
                <a:effectLst/>
                <a:latin typeface="Calibri" panose="020F0502020204030204" pitchFamily="34" charset="0"/>
                <a:cs typeface="Calibri" panose="020F0502020204030204" pitchFamily="34" charset="0"/>
              </a:rPr>
              <a:t> </a:t>
            </a:r>
            <a:r>
              <a:rPr lang="en-US" sz="2400" b="1" i="0" baseline="30000" dirty="0">
                <a:solidFill>
                  <a:srgbClr val="000000"/>
                </a:solidFill>
                <a:effectLst/>
                <a:latin typeface="Calibri" panose="020F0502020204030204" pitchFamily="34" charset="0"/>
                <a:cs typeface="Calibri" panose="020F0502020204030204" pitchFamily="34" charset="0"/>
              </a:rPr>
              <a:t>16 </a:t>
            </a:r>
            <a:r>
              <a:rPr lang="en-US" sz="2400" b="0" i="0" dirty="0">
                <a:solidFill>
                  <a:srgbClr val="000000"/>
                </a:solidFill>
                <a:effectLst/>
                <a:latin typeface="Calibri" panose="020F0502020204030204" pitchFamily="34" charset="0"/>
                <a:cs typeface="Calibri" panose="020F0502020204030204" pitchFamily="34" charset="0"/>
              </a:rPr>
              <a:t>God made </a:t>
            </a:r>
            <a:r>
              <a:rPr lang="en-US" sz="2400" b="1" i="0" dirty="0">
                <a:solidFill>
                  <a:srgbClr val="000000"/>
                </a:solidFill>
                <a:effectLst/>
                <a:latin typeface="Calibri" panose="020F0502020204030204" pitchFamily="34" charset="0"/>
                <a:cs typeface="Calibri" panose="020F0502020204030204" pitchFamily="34" charset="0"/>
              </a:rPr>
              <a:t>(ASAH) </a:t>
            </a:r>
            <a:r>
              <a:rPr lang="en-US" sz="2400" b="0" i="0" dirty="0">
                <a:solidFill>
                  <a:srgbClr val="000000"/>
                </a:solidFill>
                <a:effectLst/>
                <a:latin typeface="Calibri" panose="020F0502020204030204" pitchFamily="34" charset="0"/>
                <a:cs typeface="Calibri" panose="020F0502020204030204" pitchFamily="34" charset="0"/>
              </a:rPr>
              <a:t>two great lights—the greater light to govern the day and the lesser light to govern the night. He also made the stars.</a:t>
            </a:r>
            <a:r>
              <a:rPr lang="en-US" sz="2400" b="0" i="0" u="none" strike="noStrike" dirty="0">
                <a:solidFill>
                  <a:srgbClr val="000000"/>
                </a:solidFill>
                <a:effectLst/>
                <a:latin typeface="Calibri" panose="020F0502020204030204" pitchFamily="34" charset="0"/>
                <a:cs typeface="Calibri" panose="020F0502020204030204" pitchFamily="34" charset="0"/>
              </a:rPr>
              <a:t> </a:t>
            </a:r>
            <a:r>
              <a:rPr lang="en-US" sz="2400" b="1" i="0" baseline="30000" dirty="0">
                <a:solidFill>
                  <a:srgbClr val="000000"/>
                </a:solidFill>
                <a:effectLst/>
                <a:latin typeface="Calibri" panose="020F0502020204030204" pitchFamily="34" charset="0"/>
                <a:cs typeface="Calibri" panose="020F0502020204030204" pitchFamily="34" charset="0"/>
              </a:rPr>
              <a:t>17 </a:t>
            </a:r>
            <a:r>
              <a:rPr lang="en-US" sz="2400" b="0" i="0" dirty="0">
                <a:solidFill>
                  <a:srgbClr val="000000"/>
                </a:solidFill>
                <a:effectLst/>
                <a:latin typeface="Calibri" panose="020F0502020204030204" pitchFamily="34" charset="0"/>
                <a:cs typeface="Calibri" panose="020F0502020204030204" pitchFamily="34" charset="0"/>
              </a:rPr>
              <a:t>God set them </a:t>
            </a:r>
            <a:r>
              <a:rPr lang="en-US" sz="2400" b="1" i="0" dirty="0">
                <a:solidFill>
                  <a:srgbClr val="000000"/>
                </a:solidFill>
                <a:effectLst/>
                <a:latin typeface="Calibri" panose="020F0502020204030204" pitchFamily="34" charset="0"/>
                <a:cs typeface="Calibri" panose="020F0502020204030204" pitchFamily="34" charset="0"/>
              </a:rPr>
              <a:t>(NAHTAN) </a:t>
            </a:r>
            <a:r>
              <a:rPr lang="en-US" sz="2400" b="0" i="0" dirty="0">
                <a:solidFill>
                  <a:srgbClr val="000000"/>
                </a:solidFill>
                <a:effectLst/>
                <a:latin typeface="Calibri" panose="020F0502020204030204" pitchFamily="34" charset="0"/>
                <a:cs typeface="Calibri" panose="020F0502020204030204" pitchFamily="34" charset="0"/>
              </a:rPr>
              <a:t>in the vault of the sky to give light on the earth,</a:t>
            </a:r>
            <a:r>
              <a:rPr lang="en-US" sz="2400" b="0" i="0" u="none" strike="noStrike" dirty="0">
                <a:solidFill>
                  <a:srgbClr val="000000"/>
                </a:solidFill>
                <a:effectLst/>
                <a:latin typeface="Calibri" panose="020F0502020204030204" pitchFamily="34" charset="0"/>
                <a:cs typeface="Calibri" panose="020F0502020204030204" pitchFamily="34" charset="0"/>
              </a:rPr>
              <a:t> </a:t>
            </a:r>
            <a:r>
              <a:rPr lang="en-US" sz="2400" b="1" i="0" baseline="30000" dirty="0">
                <a:solidFill>
                  <a:srgbClr val="000000"/>
                </a:solidFill>
                <a:effectLst/>
                <a:latin typeface="Calibri" panose="020F0502020204030204" pitchFamily="34" charset="0"/>
                <a:cs typeface="Calibri" panose="020F0502020204030204" pitchFamily="34" charset="0"/>
              </a:rPr>
              <a:t>18 </a:t>
            </a:r>
            <a:r>
              <a:rPr lang="en-US" sz="2400" b="0" i="0" dirty="0">
                <a:solidFill>
                  <a:srgbClr val="000000"/>
                </a:solidFill>
                <a:effectLst/>
                <a:latin typeface="Calibri" panose="020F0502020204030204" pitchFamily="34" charset="0"/>
                <a:cs typeface="Calibri" panose="020F0502020204030204" pitchFamily="34" charset="0"/>
              </a:rPr>
              <a:t>to govern the day and the night, and to separate light from darkness. And God saw that it was good.</a:t>
            </a:r>
            <a:r>
              <a:rPr lang="en-US" sz="2400" b="0" i="0" u="none" strike="noStrike" dirty="0">
                <a:solidFill>
                  <a:srgbClr val="000000"/>
                </a:solidFill>
                <a:effectLst/>
                <a:latin typeface="Calibri" panose="020F0502020204030204" pitchFamily="34" charset="0"/>
                <a:cs typeface="Calibri" panose="020F0502020204030204" pitchFamily="34" charset="0"/>
              </a:rPr>
              <a:t> </a:t>
            </a:r>
            <a:r>
              <a:rPr lang="en-US" sz="2400" b="1" i="0" baseline="30000" dirty="0">
                <a:solidFill>
                  <a:srgbClr val="000000"/>
                </a:solidFill>
                <a:effectLst/>
                <a:latin typeface="Calibri" panose="020F0502020204030204" pitchFamily="34" charset="0"/>
                <a:cs typeface="Calibri" panose="020F0502020204030204" pitchFamily="34" charset="0"/>
              </a:rPr>
              <a:t>19 </a:t>
            </a:r>
            <a:r>
              <a:rPr lang="en-US" sz="2400" b="0" i="0" dirty="0">
                <a:solidFill>
                  <a:srgbClr val="000000"/>
                </a:solidFill>
                <a:effectLst/>
                <a:latin typeface="Calibri" panose="020F0502020204030204" pitchFamily="34" charset="0"/>
                <a:cs typeface="Calibri" panose="020F0502020204030204" pitchFamily="34" charset="0"/>
              </a:rPr>
              <a:t>And there was evening, and there was morning—the fourth day.”</a:t>
            </a:r>
          </a:p>
          <a:p>
            <a:pPr algn="just"/>
            <a:endParaRPr lang="en-US" sz="2400" dirty="0">
              <a:solidFill>
                <a:srgbClr val="000000"/>
              </a:solidFill>
              <a:latin typeface="Calibri" panose="020F0502020204030204" pitchFamily="34" charset="0"/>
              <a:cs typeface="Calibri" panose="020F0502020204030204" pitchFamily="34" charset="0"/>
            </a:endParaRPr>
          </a:p>
        </p:txBody>
      </p:sp>
      <p:pic>
        <p:nvPicPr>
          <p:cNvPr id="8194" name="Picture 2" descr="Fourth Day of Creation: Sun, Moon, and Stars | Gênesis On the fourth day,  God created lights in the heavens to separate day and night.">
            <a:extLst>
              <a:ext uri="{FF2B5EF4-FFF2-40B4-BE49-F238E27FC236}">
                <a16:creationId xmlns:a16="http://schemas.microsoft.com/office/drawing/2014/main" id="{72BB4E57-1771-1ABC-C7E5-A5CF4800855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952" r="4217" b="17199"/>
          <a:stretch>
            <a:fillRect/>
          </a:stretch>
        </p:blipFill>
        <p:spPr bwMode="auto">
          <a:xfrm>
            <a:off x="7531003" y="1495081"/>
            <a:ext cx="4102810" cy="386783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67D924A1-5FBD-FA8D-EB01-26549D8D1059}"/>
              </a:ext>
            </a:extLst>
          </p:cNvPr>
          <p:cNvSpPr txBox="1"/>
          <p:nvPr/>
        </p:nvSpPr>
        <p:spPr>
          <a:xfrm>
            <a:off x="7832993" y="5464366"/>
            <a:ext cx="3558448" cy="615553"/>
          </a:xfrm>
          <a:prstGeom prst="rect">
            <a:avLst/>
          </a:prstGeom>
          <a:noFill/>
        </p:spPr>
        <p:txBody>
          <a:bodyPr wrap="square" rtlCol="0">
            <a:spAutoFit/>
          </a:bodyPr>
          <a:lstStyle/>
          <a:p>
            <a:r>
              <a:rPr lang="en-US" sz="1600" dirty="0">
                <a:solidFill>
                  <a:srgbClr val="000000"/>
                </a:solidFill>
                <a:cs typeface="Calibri" panose="020F0502020204030204" pitchFamily="34" charset="0"/>
              </a:rPr>
              <a:t>(Asah = To make, fashion, accomplish)</a:t>
            </a:r>
            <a:endParaRPr lang="en-US" sz="1600" dirty="0">
              <a:cs typeface="Calibri" panose="020F0502020204030204" pitchFamily="34" charset="0"/>
            </a:endParaRPr>
          </a:p>
          <a:p>
            <a:endParaRPr lang="en-US" dirty="0"/>
          </a:p>
        </p:txBody>
      </p:sp>
    </p:spTree>
    <p:extLst>
      <p:ext uri="{BB962C8B-B14F-4D97-AF65-F5344CB8AC3E}">
        <p14:creationId xmlns:p14="http://schemas.microsoft.com/office/powerpoint/2010/main" val="14848386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24734C5-B27C-469F-E7DF-DF0EE8DF6846}"/>
              </a:ext>
            </a:extLst>
          </p:cNvPr>
          <p:cNvSpPr txBox="1"/>
          <p:nvPr/>
        </p:nvSpPr>
        <p:spPr>
          <a:xfrm>
            <a:off x="1178804" y="1315310"/>
            <a:ext cx="6147412" cy="4062651"/>
          </a:xfrm>
          <a:prstGeom prst="rect">
            <a:avLst/>
          </a:prstGeom>
          <a:noFill/>
        </p:spPr>
        <p:txBody>
          <a:bodyPr wrap="square" rtlCol="0">
            <a:spAutoFit/>
          </a:bodyPr>
          <a:lstStyle/>
          <a:p>
            <a:pPr algn="ctr"/>
            <a:r>
              <a:rPr lang="en-US" sz="2400" b="1" dirty="0"/>
              <a:t>Light before SUN, MOON and STARS?</a:t>
            </a:r>
          </a:p>
          <a:p>
            <a:endParaRPr lang="en-US" sz="2400" b="1" dirty="0"/>
          </a:p>
          <a:p>
            <a:pPr algn="ctr"/>
            <a:r>
              <a:rPr lang="en-US" dirty="0"/>
              <a:t>Possible Understandings:</a:t>
            </a:r>
          </a:p>
          <a:p>
            <a:pPr algn="ctr"/>
            <a:endParaRPr lang="en-US" sz="1000" dirty="0"/>
          </a:p>
          <a:p>
            <a:pPr marL="342900" indent="-342900">
              <a:buAutoNum type="arabicPeriod"/>
            </a:pPr>
            <a:r>
              <a:rPr lang="en-US" dirty="0"/>
              <a:t>Perhaps a temporary light source was at work on Day 1 and was replaced by the sun, moon and stars when they were created on Day 4.</a:t>
            </a:r>
          </a:p>
          <a:p>
            <a:endParaRPr lang="en-US" sz="1000" dirty="0"/>
          </a:p>
          <a:p>
            <a:pPr marL="342900" indent="-342900">
              <a:buAutoNum type="arabicPeriod" startAt="2"/>
            </a:pPr>
            <a:r>
              <a:rPr lang="en-US" dirty="0"/>
              <a:t>Maybe the light came from God himself. </a:t>
            </a:r>
          </a:p>
          <a:p>
            <a:pPr marL="342900" indent="-342900">
              <a:buAutoNum type="arabicPeriod" startAt="2"/>
            </a:pPr>
            <a:endParaRPr lang="en-US" sz="1000" dirty="0"/>
          </a:p>
          <a:p>
            <a:pPr marL="342900" indent="-342900">
              <a:buAutoNum type="arabicPeriod" startAt="3"/>
            </a:pPr>
            <a:r>
              <a:rPr lang="en-US" dirty="0"/>
              <a:t>Perhaps the Sun was created as part of the heavens         </a:t>
            </a:r>
          </a:p>
          <a:p>
            <a:r>
              <a:rPr lang="en-US" dirty="0"/>
              <a:t>       in verse 1 and was the source of light on Day 1.    </a:t>
            </a:r>
          </a:p>
          <a:p>
            <a:r>
              <a:rPr lang="en-US" dirty="0"/>
              <a:t>       But it wasn’t until Day 4 that the sun, moon and stars </a:t>
            </a:r>
          </a:p>
          <a:p>
            <a:r>
              <a:rPr lang="en-US" dirty="0"/>
              <a:t>       were visible from the surface of the earth. Then God </a:t>
            </a:r>
          </a:p>
          <a:p>
            <a:r>
              <a:rPr lang="en-US" dirty="0"/>
              <a:t>       assigned them a new purpose.  </a:t>
            </a:r>
          </a:p>
        </p:txBody>
      </p:sp>
      <p:pic>
        <p:nvPicPr>
          <p:cNvPr id="4" name="Picture 3">
            <a:extLst>
              <a:ext uri="{FF2B5EF4-FFF2-40B4-BE49-F238E27FC236}">
                <a16:creationId xmlns:a16="http://schemas.microsoft.com/office/drawing/2014/main" id="{41CC8EBB-9D18-B0F1-AB81-8072A5A6C10E}"/>
              </a:ext>
            </a:extLst>
          </p:cNvPr>
          <p:cNvPicPr>
            <a:picLocks noChangeAspect="1"/>
          </p:cNvPicPr>
          <p:nvPr/>
        </p:nvPicPr>
        <p:blipFill>
          <a:blip r:embed="rId2"/>
          <a:stretch>
            <a:fillRect/>
          </a:stretch>
        </p:blipFill>
        <p:spPr>
          <a:xfrm>
            <a:off x="7487719" y="1094976"/>
            <a:ext cx="3824653" cy="2849443"/>
          </a:xfrm>
          <a:prstGeom prst="rect">
            <a:avLst/>
          </a:prstGeom>
          <a:ln>
            <a:solidFill>
              <a:schemeClr val="tx1"/>
            </a:solidFill>
          </a:ln>
        </p:spPr>
      </p:pic>
      <p:sp>
        <p:nvSpPr>
          <p:cNvPr id="5" name="TextBox 4">
            <a:extLst>
              <a:ext uri="{FF2B5EF4-FFF2-40B4-BE49-F238E27FC236}">
                <a16:creationId xmlns:a16="http://schemas.microsoft.com/office/drawing/2014/main" id="{F61F0A1F-6058-AD4F-0C04-C0E4D7C4C1CD}"/>
              </a:ext>
            </a:extLst>
          </p:cNvPr>
          <p:cNvSpPr txBox="1"/>
          <p:nvPr/>
        </p:nvSpPr>
        <p:spPr>
          <a:xfrm>
            <a:off x="7600623" y="4043189"/>
            <a:ext cx="3576810" cy="1477328"/>
          </a:xfrm>
          <a:prstGeom prst="rect">
            <a:avLst/>
          </a:prstGeom>
          <a:noFill/>
          <a:ln>
            <a:solidFill>
              <a:schemeClr val="tx1"/>
            </a:solidFill>
          </a:ln>
        </p:spPr>
        <p:txBody>
          <a:bodyPr wrap="square" rtlCol="0">
            <a:spAutoFit/>
          </a:bodyPr>
          <a:lstStyle/>
          <a:p>
            <a:pPr algn="ctr"/>
            <a:r>
              <a:rPr lang="en-US" dirty="0"/>
              <a:t>When fog is thick, it is impossible to discern where the sun is located. Perhaps, the atmosphere was made clear enough to see the sun on  on Day 4.</a:t>
            </a:r>
          </a:p>
        </p:txBody>
      </p:sp>
    </p:spTree>
    <p:extLst>
      <p:ext uri="{BB962C8B-B14F-4D97-AF65-F5344CB8AC3E}">
        <p14:creationId xmlns:p14="http://schemas.microsoft.com/office/powerpoint/2010/main" val="36560489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Stock Photos &amp; Pictures ...">
            <a:extLst>
              <a:ext uri="{FF2B5EF4-FFF2-40B4-BE49-F238E27FC236}">
                <a16:creationId xmlns:a16="http://schemas.microsoft.com/office/drawing/2014/main" id="{B626AABF-0EAC-7ECD-A0EA-DAAC42ADF3B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4301" b="9214"/>
          <a:stretch>
            <a:fillRect/>
          </a:stretch>
        </p:blipFill>
        <p:spPr bwMode="auto">
          <a:xfrm>
            <a:off x="533883" y="1935143"/>
            <a:ext cx="5117771" cy="298771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49008C51-E00A-5683-1B98-1C77C622524F}"/>
              </a:ext>
            </a:extLst>
          </p:cNvPr>
          <p:cNvSpPr txBox="1"/>
          <p:nvPr/>
        </p:nvSpPr>
        <p:spPr>
          <a:xfrm>
            <a:off x="5993175" y="1320729"/>
            <a:ext cx="5221995" cy="4216539"/>
          </a:xfrm>
          <a:prstGeom prst="rect">
            <a:avLst/>
          </a:prstGeom>
          <a:noFill/>
        </p:spPr>
        <p:txBody>
          <a:bodyPr wrap="square">
            <a:spAutoFit/>
          </a:bodyPr>
          <a:lstStyle/>
          <a:p>
            <a:pPr algn="ctr"/>
            <a:r>
              <a:rPr lang="en-US" sz="2800" b="1" i="0" dirty="0">
                <a:solidFill>
                  <a:srgbClr val="000000"/>
                </a:solidFill>
                <a:effectLst/>
                <a:latin typeface="Calibri" panose="020F0502020204030204" pitchFamily="34" charset="0"/>
                <a:cs typeface="Calibri" panose="020F0502020204030204" pitchFamily="34" charset="0"/>
              </a:rPr>
              <a:t>DAY 5 </a:t>
            </a:r>
          </a:p>
          <a:p>
            <a:pPr algn="just"/>
            <a:r>
              <a:rPr lang="en-US" sz="2000" b="1" i="0" baseline="30000" dirty="0">
                <a:solidFill>
                  <a:srgbClr val="000000"/>
                </a:solidFill>
                <a:effectLst/>
                <a:latin typeface="Calibri" panose="020F0502020204030204" pitchFamily="34" charset="0"/>
                <a:cs typeface="Calibri" panose="020F0502020204030204" pitchFamily="34" charset="0"/>
              </a:rPr>
              <a:t>“20 </a:t>
            </a:r>
            <a:r>
              <a:rPr lang="en-US" sz="2000" b="0" i="0" dirty="0">
                <a:solidFill>
                  <a:srgbClr val="000000"/>
                </a:solidFill>
                <a:effectLst/>
                <a:latin typeface="Calibri" panose="020F0502020204030204" pitchFamily="34" charset="0"/>
                <a:cs typeface="Calibri" panose="020F0502020204030204" pitchFamily="34" charset="0"/>
              </a:rPr>
              <a:t>And God said, “Let the water teem with living creatures, and let birds fly above the earth across the vault of the sky.”</a:t>
            </a:r>
            <a:r>
              <a:rPr lang="en-US" sz="2000" b="0" i="0" u="none" strike="noStrike" dirty="0">
                <a:solidFill>
                  <a:srgbClr val="000000"/>
                </a:solidFill>
                <a:effectLst/>
                <a:latin typeface="Calibri" panose="020F0502020204030204" pitchFamily="34" charset="0"/>
                <a:cs typeface="Calibri" panose="020F0502020204030204" pitchFamily="34" charset="0"/>
              </a:rPr>
              <a:t> </a:t>
            </a:r>
            <a:r>
              <a:rPr lang="en-US" sz="2000" b="1" i="0" baseline="30000" dirty="0">
                <a:solidFill>
                  <a:srgbClr val="000000"/>
                </a:solidFill>
                <a:effectLst/>
                <a:latin typeface="Calibri" panose="020F0502020204030204" pitchFamily="34" charset="0"/>
                <a:cs typeface="Calibri" panose="020F0502020204030204" pitchFamily="34" charset="0"/>
              </a:rPr>
              <a:t>21 </a:t>
            </a:r>
            <a:r>
              <a:rPr lang="en-US" sz="2000" b="0" i="0" dirty="0">
                <a:solidFill>
                  <a:srgbClr val="000000"/>
                </a:solidFill>
                <a:effectLst/>
                <a:latin typeface="Calibri" panose="020F0502020204030204" pitchFamily="34" charset="0"/>
                <a:cs typeface="Calibri" panose="020F0502020204030204" pitchFamily="34" charset="0"/>
              </a:rPr>
              <a:t>So God created </a:t>
            </a:r>
            <a:r>
              <a:rPr lang="en-US" sz="2000" b="1" dirty="0">
                <a:solidFill>
                  <a:srgbClr val="000000"/>
                </a:solidFill>
                <a:latin typeface="Calibri" panose="020F0502020204030204" pitchFamily="34" charset="0"/>
                <a:cs typeface="Calibri" panose="020F0502020204030204" pitchFamily="34" charset="0"/>
              </a:rPr>
              <a:t>(BARA) </a:t>
            </a:r>
            <a:r>
              <a:rPr lang="en-US" sz="2000" b="0" i="0" dirty="0">
                <a:solidFill>
                  <a:srgbClr val="000000"/>
                </a:solidFill>
                <a:effectLst/>
                <a:latin typeface="Calibri" panose="020F0502020204030204" pitchFamily="34" charset="0"/>
                <a:cs typeface="Calibri" panose="020F0502020204030204" pitchFamily="34" charset="0"/>
              </a:rPr>
              <a:t>the great creatures of the sea and every living thing with which the water teems and that moves about in it, according to their kinds, and every winged bird according to its kind. And God saw that it was good.</a:t>
            </a:r>
            <a:r>
              <a:rPr lang="en-US" sz="2000" b="0" i="0" u="none" strike="noStrike" dirty="0">
                <a:solidFill>
                  <a:srgbClr val="000000"/>
                </a:solidFill>
                <a:effectLst/>
                <a:latin typeface="Calibri" panose="020F0502020204030204" pitchFamily="34" charset="0"/>
                <a:cs typeface="Calibri" panose="020F0502020204030204" pitchFamily="34" charset="0"/>
              </a:rPr>
              <a:t> </a:t>
            </a:r>
            <a:r>
              <a:rPr lang="en-US" sz="2000" b="1" i="0" baseline="30000" dirty="0">
                <a:solidFill>
                  <a:srgbClr val="000000"/>
                </a:solidFill>
                <a:effectLst/>
                <a:latin typeface="Calibri" panose="020F0502020204030204" pitchFamily="34" charset="0"/>
                <a:cs typeface="Calibri" panose="020F0502020204030204" pitchFamily="34" charset="0"/>
              </a:rPr>
              <a:t>22 </a:t>
            </a:r>
            <a:r>
              <a:rPr lang="en-US" sz="2000" b="0" i="0" dirty="0">
                <a:solidFill>
                  <a:srgbClr val="000000"/>
                </a:solidFill>
                <a:effectLst/>
                <a:latin typeface="Calibri" panose="020F0502020204030204" pitchFamily="34" charset="0"/>
                <a:cs typeface="Calibri" panose="020F0502020204030204" pitchFamily="34" charset="0"/>
              </a:rPr>
              <a:t>God blessed them and said, “Be fruitful and increase in number and fill the water in the seas</a:t>
            </a:r>
            <a:r>
              <a:rPr lang="en-US" sz="2000" dirty="0">
                <a:solidFill>
                  <a:srgbClr val="000000"/>
                </a:solidFill>
                <a:latin typeface="Calibri" panose="020F0502020204030204" pitchFamily="34" charset="0"/>
                <a:cs typeface="Calibri" panose="020F0502020204030204" pitchFamily="34" charset="0"/>
              </a:rPr>
              <a:t> </a:t>
            </a:r>
            <a:r>
              <a:rPr lang="en-US" sz="2000" b="0" i="0" dirty="0">
                <a:solidFill>
                  <a:srgbClr val="000000"/>
                </a:solidFill>
                <a:effectLst/>
                <a:latin typeface="Calibri" panose="020F0502020204030204" pitchFamily="34" charset="0"/>
                <a:cs typeface="Calibri" panose="020F0502020204030204" pitchFamily="34" charset="0"/>
              </a:rPr>
              <a:t>and let the birds increase on the earth.”</a:t>
            </a:r>
            <a:r>
              <a:rPr lang="en-US" sz="2000" b="1" i="0" baseline="30000" dirty="0">
                <a:solidFill>
                  <a:srgbClr val="000000"/>
                </a:solidFill>
                <a:effectLst/>
                <a:latin typeface="Calibri" panose="020F0502020204030204" pitchFamily="34" charset="0"/>
                <a:cs typeface="Calibri" panose="020F0502020204030204" pitchFamily="34" charset="0"/>
              </a:rPr>
              <a:t>23 </a:t>
            </a:r>
            <a:r>
              <a:rPr lang="en-US" sz="2000" b="0" i="0" dirty="0">
                <a:solidFill>
                  <a:srgbClr val="000000"/>
                </a:solidFill>
                <a:effectLst/>
                <a:latin typeface="Calibri" panose="020F0502020204030204" pitchFamily="34" charset="0"/>
                <a:cs typeface="Calibri" panose="020F0502020204030204" pitchFamily="34" charset="0"/>
              </a:rPr>
              <a:t>And there was evening, and there was morning—the fifth day.”</a:t>
            </a:r>
            <a:endParaRPr lang="en-US"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264041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184 Adam Eve Animals Royalty-Free Images, Stock Photos &amp; Pictures |  Shutterstock">
            <a:extLst>
              <a:ext uri="{FF2B5EF4-FFF2-40B4-BE49-F238E27FC236}">
                <a16:creationId xmlns:a16="http://schemas.microsoft.com/office/drawing/2014/main" id="{1DAC3458-B409-418E-6351-F34EB995604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838" r="9142" b="8873"/>
          <a:stretch>
            <a:fillRect/>
          </a:stretch>
        </p:blipFill>
        <p:spPr bwMode="auto">
          <a:xfrm>
            <a:off x="6709272" y="1819773"/>
            <a:ext cx="5089793" cy="342425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EEA9FC29-ECA0-213F-3601-A813F0292CC1}"/>
              </a:ext>
            </a:extLst>
          </p:cNvPr>
          <p:cNvSpPr txBox="1"/>
          <p:nvPr/>
        </p:nvSpPr>
        <p:spPr>
          <a:xfrm>
            <a:off x="392935" y="628058"/>
            <a:ext cx="6096000" cy="5755422"/>
          </a:xfrm>
          <a:prstGeom prst="rect">
            <a:avLst/>
          </a:prstGeom>
          <a:noFill/>
        </p:spPr>
        <p:txBody>
          <a:bodyPr wrap="square">
            <a:spAutoFit/>
          </a:bodyPr>
          <a:lstStyle/>
          <a:p>
            <a:pPr algn="ctr"/>
            <a:r>
              <a:rPr lang="en-US" sz="2800" b="1" i="0" dirty="0">
                <a:solidFill>
                  <a:srgbClr val="000000"/>
                </a:solidFill>
                <a:effectLst/>
                <a:latin typeface="system-ui"/>
              </a:rPr>
              <a:t>DAY 6</a:t>
            </a:r>
          </a:p>
          <a:p>
            <a:pPr algn="just"/>
            <a:r>
              <a:rPr lang="en-US" sz="2000" b="1" i="0" baseline="30000" dirty="0">
                <a:solidFill>
                  <a:srgbClr val="000000"/>
                </a:solidFill>
                <a:effectLst/>
                <a:latin typeface="Calibri" panose="020F0502020204030204" pitchFamily="34" charset="0"/>
                <a:cs typeface="Calibri" panose="020F0502020204030204" pitchFamily="34" charset="0"/>
              </a:rPr>
              <a:t>“24</a:t>
            </a:r>
            <a:r>
              <a:rPr lang="en-US" sz="2000" b="0" i="0" dirty="0">
                <a:solidFill>
                  <a:srgbClr val="000000"/>
                </a:solidFill>
                <a:effectLst/>
                <a:latin typeface="Calibri" panose="020F0502020204030204" pitchFamily="34" charset="0"/>
                <a:cs typeface="Calibri" panose="020F0502020204030204" pitchFamily="34" charset="0"/>
              </a:rPr>
              <a:t>And God said, “Let the land produce </a:t>
            </a:r>
            <a:r>
              <a:rPr lang="en-US" sz="2000" b="1" i="0" dirty="0">
                <a:solidFill>
                  <a:srgbClr val="000000"/>
                </a:solidFill>
                <a:effectLst/>
                <a:latin typeface="Calibri" panose="020F0502020204030204" pitchFamily="34" charset="0"/>
                <a:cs typeface="Calibri" panose="020F0502020204030204" pitchFamily="34" charset="0"/>
              </a:rPr>
              <a:t>(YATSA)</a:t>
            </a:r>
            <a:r>
              <a:rPr lang="en-US" sz="2000" b="0" i="0" dirty="0">
                <a:solidFill>
                  <a:srgbClr val="000000"/>
                </a:solidFill>
                <a:effectLst/>
                <a:latin typeface="Calibri" panose="020F0502020204030204" pitchFamily="34" charset="0"/>
                <a:cs typeface="Calibri" panose="020F0502020204030204" pitchFamily="34" charset="0"/>
              </a:rPr>
              <a:t> living creatures according to their kinds: the livestock, the creatures that move along the ground, and the wild animals, each according to its kind.” And it was so.</a:t>
            </a:r>
            <a:r>
              <a:rPr lang="en-US" sz="2000" b="0" i="0" u="none" strike="noStrike" dirty="0">
                <a:solidFill>
                  <a:srgbClr val="000000"/>
                </a:solidFill>
                <a:effectLst/>
                <a:latin typeface="Calibri" panose="020F0502020204030204" pitchFamily="34" charset="0"/>
                <a:cs typeface="Calibri" panose="020F0502020204030204" pitchFamily="34" charset="0"/>
              </a:rPr>
              <a:t> </a:t>
            </a:r>
            <a:r>
              <a:rPr lang="en-US" sz="2000" b="1" i="0" baseline="30000" dirty="0">
                <a:solidFill>
                  <a:srgbClr val="000000"/>
                </a:solidFill>
                <a:effectLst/>
                <a:latin typeface="Calibri" panose="020F0502020204030204" pitchFamily="34" charset="0"/>
                <a:cs typeface="Calibri" panose="020F0502020204030204" pitchFamily="34" charset="0"/>
              </a:rPr>
              <a:t>25 </a:t>
            </a:r>
            <a:r>
              <a:rPr lang="en-US" sz="2000" b="0" i="0" dirty="0">
                <a:solidFill>
                  <a:srgbClr val="000000"/>
                </a:solidFill>
                <a:effectLst/>
                <a:latin typeface="Calibri" panose="020F0502020204030204" pitchFamily="34" charset="0"/>
                <a:cs typeface="Calibri" panose="020F0502020204030204" pitchFamily="34" charset="0"/>
              </a:rPr>
              <a:t>God made </a:t>
            </a:r>
            <a:r>
              <a:rPr lang="en-US" sz="2000" b="1" i="0" dirty="0">
                <a:solidFill>
                  <a:srgbClr val="000000"/>
                </a:solidFill>
                <a:effectLst/>
                <a:latin typeface="Calibri" panose="020F0502020204030204" pitchFamily="34" charset="0"/>
                <a:cs typeface="Calibri" panose="020F0502020204030204" pitchFamily="34" charset="0"/>
              </a:rPr>
              <a:t>(ASAH) </a:t>
            </a:r>
            <a:r>
              <a:rPr lang="en-US" sz="2000" b="0" i="0" dirty="0">
                <a:solidFill>
                  <a:srgbClr val="000000"/>
                </a:solidFill>
                <a:effectLst/>
                <a:latin typeface="Calibri" panose="020F0502020204030204" pitchFamily="34" charset="0"/>
                <a:cs typeface="Calibri" panose="020F0502020204030204" pitchFamily="34" charset="0"/>
              </a:rPr>
              <a:t>the wild animals according to their kinds, the livestock according to their kinds, and all the creatures that move along the ground according to their kinds. And God saw that it was good.</a:t>
            </a:r>
          </a:p>
          <a:p>
            <a:pPr algn="just"/>
            <a:endParaRPr lang="en-US" sz="2000" b="0" i="0" dirty="0">
              <a:solidFill>
                <a:srgbClr val="000000"/>
              </a:solidFill>
              <a:effectLst/>
              <a:latin typeface="Calibri" panose="020F0502020204030204" pitchFamily="34" charset="0"/>
              <a:cs typeface="Calibri" panose="020F0502020204030204" pitchFamily="34" charset="0"/>
            </a:endParaRPr>
          </a:p>
          <a:p>
            <a:pPr algn="just"/>
            <a:r>
              <a:rPr lang="en-US" sz="2000" b="1" baseline="30000" dirty="0">
                <a:latin typeface="Calibri" panose="020F0502020204030204" pitchFamily="34" charset="0"/>
                <a:cs typeface="Calibri" panose="020F0502020204030204" pitchFamily="34" charset="0"/>
              </a:rPr>
              <a:t>26 </a:t>
            </a:r>
            <a:r>
              <a:rPr lang="en-US" sz="2000" dirty="0">
                <a:latin typeface="Calibri" panose="020F0502020204030204" pitchFamily="34" charset="0"/>
                <a:cs typeface="Calibri" panose="020F0502020204030204" pitchFamily="34" charset="0"/>
              </a:rPr>
              <a:t>Then God said, “Let us make </a:t>
            </a:r>
            <a:r>
              <a:rPr lang="en-US" sz="2000" b="1" dirty="0">
                <a:latin typeface="Calibri" panose="020F0502020204030204" pitchFamily="34" charset="0"/>
                <a:cs typeface="Calibri" panose="020F0502020204030204" pitchFamily="34" charset="0"/>
              </a:rPr>
              <a:t>(ASAH) </a:t>
            </a:r>
            <a:r>
              <a:rPr lang="en-US" sz="2000" dirty="0">
                <a:latin typeface="Calibri" panose="020F0502020204030204" pitchFamily="34" charset="0"/>
                <a:cs typeface="Calibri" panose="020F0502020204030204" pitchFamily="34" charset="0"/>
              </a:rPr>
              <a:t>mankind in our image, in our likeness, so that they may rule over the fish in the sea and the birds in the sky, over the livestock and all the wild animals,</a:t>
            </a:r>
            <a:r>
              <a:rPr lang="en-US" sz="2000" baseline="30000" dirty="0">
                <a:latin typeface="Calibri" panose="020F0502020204030204" pitchFamily="34" charset="0"/>
                <a:cs typeface="Calibri" panose="020F0502020204030204" pitchFamily="34" charset="0"/>
              </a:rPr>
              <a:t>[</a:t>
            </a:r>
            <a:r>
              <a:rPr lang="en-US" sz="2000" baseline="30000" dirty="0">
                <a:latin typeface="Calibri" panose="020F0502020204030204" pitchFamily="34" charset="0"/>
                <a:cs typeface="Calibri" panose="020F0502020204030204" pitchFamily="34" charset="0"/>
                <a:hlinkClick r:id="rId3" tooltip="See footnote a"/>
              </a:rPr>
              <a:t>a</a:t>
            </a:r>
            <a:r>
              <a:rPr lang="en-US" sz="2000" baseline="30000" dirty="0">
                <a:latin typeface="Calibri" panose="020F0502020204030204" pitchFamily="34" charset="0"/>
                <a:cs typeface="Calibri" panose="020F0502020204030204" pitchFamily="34" charset="0"/>
              </a:rPr>
              <a:t>]</a:t>
            </a:r>
            <a:r>
              <a:rPr lang="en-US" sz="2000" dirty="0">
                <a:latin typeface="Calibri" panose="020F0502020204030204" pitchFamily="34" charset="0"/>
                <a:cs typeface="Calibri" panose="020F0502020204030204" pitchFamily="34" charset="0"/>
              </a:rPr>
              <a:t> and over all the creatures that move along the ground.” </a:t>
            </a:r>
            <a:r>
              <a:rPr lang="en-US" sz="2000" baseline="30000" dirty="0">
                <a:latin typeface="Calibri" panose="020F0502020204030204" pitchFamily="34" charset="0"/>
                <a:cs typeface="Calibri" panose="020F0502020204030204" pitchFamily="34" charset="0"/>
              </a:rPr>
              <a:t>27 </a:t>
            </a:r>
            <a:r>
              <a:rPr lang="en-US" sz="2000" dirty="0">
                <a:latin typeface="Calibri" panose="020F0502020204030204" pitchFamily="34" charset="0"/>
                <a:cs typeface="Calibri" panose="020F0502020204030204" pitchFamily="34" charset="0"/>
              </a:rPr>
              <a:t>So, God created </a:t>
            </a:r>
            <a:r>
              <a:rPr lang="en-US" sz="2000" b="1" dirty="0">
                <a:latin typeface="Calibri" panose="020F0502020204030204" pitchFamily="34" charset="0"/>
                <a:cs typeface="Calibri" panose="020F0502020204030204" pitchFamily="34" charset="0"/>
              </a:rPr>
              <a:t>(BARA)</a:t>
            </a:r>
            <a:r>
              <a:rPr lang="en-US" sz="2000" dirty="0">
                <a:latin typeface="Calibri" panose="020F0502020204030204" pitchFamily="34" charset="0"/>
                <a:cs typeface="Calibri" panose="020F0502020204030204" pitchFamily="34" charset="0"/>
              </a:rPr>
              <a:t> mankind in his own image, in the image of God he created them; male and female he created them.”</a:t>
            </a:r>
          </a:p>
        </p:txBody>
      </p:sp>
      <p:sp>
        <p:nvSpPr>
          <p:cNvPr id="14" name="TextBox 13">
            <a:extLst>
              <a:ext uri="{FF2B5EF4-FFF2-40B4-BE49-F238E27FC236}">
                <a16:creationId xmlns:a16="http://schemas.microsoft.com/office/drawing/2014/main" id="{3B9CA3A2-D7A8-FA66-E03A-9CB652E15871}"/>
              </a:ext>
            </a:extLst>
          </p:cNvPr>
          <p:cNvSpPr txBox="1"/>
          <p:nvPr/>
        </p:nvSpPr>
        <p:spPr>
          <a:xfrm>
            <a:off x="7425368" y="5244030"/>
            <a:ext cx="3657600" cy="307777"/>
          </a:xfrm>
          <a:prstGeom prst="rect">
            <a:avLst/>
          </a:prstGeom>
          <a:noFill/>
        </p:spPr>
        <p:txBody>
          <a:bodyPr wrap="square" rtlCol="0">
            <a:spAutoFit/>
          </a:bodyPr>
          <a:lstStyle/>
          <a:p>
            <a:r>
              <a:rPr lang="en-US" sz="1400" dirty="0"/>
              <a:t>“PG” picture... Of course they were naked.  </a:t>
            </a:r>
            <a:r>
              <a:rPr lang="en-US" sz="1400" dirty="0">
                <a:sym typeface="Wingdings" pitchFamily="2" charset="2"/>
              </a:rPr>
              <a:t></a:t>
            </a:r>
            <a:endParaRPr lang="en-US" sz="1400" dirty="0"/>
          </a:p>
        </p:txBody>
      </p:sp>
    </p:spTree>
    <p:extLst>
      <p:ext uri="{BB962C8B-B14F-4D97-AF65-F5344CB8AC3E}">
        <p14:creationId xmlns:p14="http://schemas.microsoft.com/office/powerpoint/2010/main" val="36961701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ADAM, EVE, and the ANIMALS.** # **To ...">
            <a:extLst>
              <a:ext uri="{FF2B5EF4-FFF2-40B4-BE49-F238E27FC236}">
                <a16:creationId xmlns:a16="http://schemas.microsoft.com/office/drawing/2014/main" id="{3D4DE79C-52D4-93B6-890E-26FAEBFB61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33851" y="1770707"/>
            <a:ext cx="5198003" cy="311880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609FA32F-81DB-2520-2821-5A5F75738003}"/>
              </a:ext>
            </a:extLst>
          </p:cNvPr>
          <p:cNvSpPr txBox="1"/>
          <p:nvPr/>
        </p:nvSpPr>
        <p:spPr>
          <a:xfrm>
            <a:off x="690391" y="989019"/>
            <a:ext cx="5405609" cy="4626908"/>
          </a:xfrm>
          <a:prstGeom prst="rect">
            <a:avLst/>
          </a:prstGeom>
          <a:noFill/>
        </p:spPr>
        <p:txBody>
          <a:bodyPr wrap="square">
            <a:spAutoFit/>
          </a:bodyPr>
          <a:lstStyle/>
          <a:p>
            <a:pPr algn="ctr"/>
            <a:r>
              <a:rPr lang="en-US" sz="2800" b="1" dirty="0">
                <a:cs typeface="Calibri" panose="020F0502020204030204" pitchFamily="34" charset="0"/>
              </a:rPr>
              <a:t>DAY 6 (cont.)</a:t>
            </a:r>
          </a:p>
          <a:p>
            <a:pPr algn="just"/>
            <a:r>
              <a:rPr lang="en-US" sz="2000" dirty="0">
                <a:cs typeface="Calibri" panose="020F0502020204030204" pitchFamily="34" charset="0"/>
              </a:rPr>
              <a:t>“</a:t>
            </a:r>
            <a:r>
              <a:rPr lang="en-US" sz="2000" b="1" baseline="30000" dirty="0">
                <a:cs typeface="Calibri" panose="020F0502020204030204" pitchFamily="34" charset="0"/>
              </a:rPr>
              <a:t>29 </a:t>
            </a:r>
            <a:r>
              <a:rPr lang="en-US" sz="2000" dirty="0">
                <a:cs typeface="Calibri" panose="020F0502020204030204" pitchFamily="34" charset="0"/>
              </a:rPr>
              <a:t>Then God said, “I give </a:t>
            </a:r>
            <a:r>
              <a:rPr lang="en-US" sz="2000" b="1" dirty="0">
                <a:cs typeface="Calibri" panose="020F0502020204030204" pitchFamily="34" charset="0"/>
              </a:rPr>
              <a:t>(NATHAN)</a:t>
            </a:r>
            <a:r>
              <a:rPr lang="en-US" sz="2000" dirty="0">
                <a:cs typeface="Calibri" panose="020F0502020204030204" pitchFamily="34" charset="0"/>
              </a:rPr>
              <a:t> you every seed-bearing plant on the face of the whole earth and every tree that has fruit with seed in it. They will be yours for food. </a:t>
            </a:r>
          </a:p>
          <a:p>
            <a:pPr algn="just"/>
            <a:endParaRPr lang="en-US" sz="2000" b="1" baseline="30000" dirty="0">
              <a:cs typeface="Calibri" panose="020F0502020204030204" pitchFamily="34" charset="0"/>
            </a:endParaRPr>
          </a:p>
          <a:p>
            <a:pPr algn="just"/>
            <a:r>
              <a:rPr lang="en-US" sz="2000" b="1" baseline="30000" dirty="0">
                <a:cs typeface="Calibri" panose="020F0502020204030204" pitchFamily="34" charset="0"/>
              </a:rPr>
              <a:t>30 </a:t>
            </a:r>
            <a:r>
              <a:rPr lang="en-US" sz="2000" dirty="0">
                <a:cs typeface="Calibri" panose="020F0502020204030204" pitchFamily="34" charset="0"/>
              </a:rPr>
              <a:t>And to all the beasts of the earth and all the birds in the sky and all the creatures that move along the ground—everything that has the breath of life in it—I give every green plant for food.” And it was so.</a:t>
            </a:r>
            <a:r>
              <a:rPr lang="en-US" sz="2000" b="1" baseline="30000" dirty="0">
                <a:cs typeface="Calibri" panose="020F0502020204030204" pitchFamily="34" charset="0"/>
              </a:rPr>
              <a:t> </a:t>
            </a:r>
          </a:p>
          <a:p>
            <a:pPr algn="just"/>
            <a:endParaRPr lang="en-US" sz="2000" b="1" baseline="30000" dirty="0">
              <a:cs typeface="Calibri" panose="020F0502020204030204" pitchFamily="34" charset="0"/>
            </a:endParaRPr>
          </a:p>
          <a:p>
            <a:pPr algn="just"/>
            <a:r>
              <a:rPr lang="en-US" sz="2000" b="1" baseline="30000" dirty="0">
                <a:cs typeface="Calibri" panose="020F0502020204030204" pitchFamily="34" charset="0"/>
              </a:rPr>
              <a:t>31 </a:t>
            </a:r>
            <a:r>
              <a:rPr lang="en-US" sz="2000" dirty="0">
                <a:cs typeface="Calibri" panose="020F0502020204030204" pitchFamily="34" charset="0"/>
              </a:rPr>
              <a:t>God saw all that he had made </a:t>
            </a:r>
            <a:r>
              <a:rPr lang="en-US" sz="2000" b="1" dirty="0">
                <a:cs typeface="Calibri" panose="020F0502020204030204" pitchFamily="34" charset="0"/>
              </a:rPr>
              <a:t>(ASAH)</a:t>
            </a:r>
            <a:r>
              <a:rPr lang="en-US" sz="2000" dirty="0">
                <a:cs typeface="Calibri" panose="020F0502020204030204" pitchFamily="34" charset="0"/>
              </a:rPr>
              <a:t>, and it was very good. And there was evening, and there was morning—the sixth day.”</a:t>
            </a:r>
          </a:p>
        </p:txBody>
      </p:sp>
    </p:spTree>
    <p:extLst>
      <p:ext uri="{BB962C8B-B14F-4D97-AF65-F5344CB8AC3E}">
        <p14:creationId xmlns:p14="http://schemas.microsoft.com/office/powerpoint/2010/main" val="4836035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3A93206-A26F-BEB2-FCAE-81152D6E9FEB}"/>
              </a:ext>
            </a:extLst>
          </p:cNvPr>
          <p:cNvPicPr>
            <a:picLocks noChangeAspect="1"/>
          </p:cNvPicPr>
          <p:nvPr/>
        </p:nvPicPr>
        <p:blipFill>
          <a:blip r:embed="rId2"/>
          <a:stretch>
            <a:fillRect/>
          </a:stretch>
        </p:blipFill>
        <p:spPr>
          <a:xfrm>
            <a:off x="6521450" y="825500"/>
            <a:ext cx="5245100" cy="5207000"/>
          </a:xfrm>
          <a:prstGeom prst="rect">
            <a:avLst/>
          </a:prstGeom>
          <a:ln>
            <a:solidFill>
              <a:schemeClr val="tx1"/>
            </a:solidFill>
          </a:ln>
        </p:spPr>
      </p:pic>
      <p:sp>
        <p:nvSpPr>
          <p:cNvPr id="6" name="TextBox 5">
            <a:extLst>
              <a:ext uri="{FF2B5EF4-FFF2-40B4-BE49-F238E27FC236}">
                <a16:creationId xmlns:a16="http://schemas.microsoft.com/office/drawing/2014/main" id="{42E45174-800D-D618-7785-17AD737E372E}"/>
              </a:ext>
            </a:extLst>
          </p:cNvPr>
          <p:cNvSpPr txBox="1"/>
          <p:nvPr/>
        </p:nvSpPr>
        <p:spPr>
          <a:xfrm>
            <a:off x="995728" y="1387204"/>
            <a:ext cx="4674823" cy="3806170"/>
          </a:xfrm>
          <a:prstGeom prst="rect">
            <a:avLst/>
          </a:prstGeom>
          <a:noFill/>
        </p:spPr>
        <p:txBody>
          <a:bodyPr wrap="square">
            <a:spAutoFit/>
          </a:bodyPr>
          <a:lstStyle/>
          <a:p>
            <a:pPr algn="ctr"/>
            <a:r>
              <a:rPr lang="en-US" sz="2800" b="1" i="0" dirty="0">
                <a:solidFill>
                  <a:srgbClr val="000000"/>
                </a:solidFill>
                <a:effectLst/>
              </a:rPr>
              <a:t>DAY 7</a:t>
            </a:r>
          </a:p>
          <a:p>
            <a:pPr algn="just"/>
            <a:r>
              <a:rPr lang="en-US" sz="2000" b="1" i="0" dirty="0">
                <a:solidFill>
                  <a:srgbClr val="000000"/>
                </a:solidFill>
                <a:effectLst/>
              </a:rPr>
              <a:t>Genesis 2 </a:t>
            </a:r>
            <a:r>
              <a:rPr lang="en-US" sz="2000" i="0" dirty="0">
                <a:solidFill>
                  <a:srgbClr val="000000"/>
                </a:solidFill>
                <a:effectLst/>
              </a:rPr>
              <a:t>”</a:t>
            </a:r>
            <a:r>
              <a:rPr lang="en-US" sz="2000" i="0" baseline="30000" dirty="0">
                <a:solidFill>
                  <a:srgbClr val="000000"/>
                </a:solidFill>
                <a:effectLst/>
              </a:rPr>
              <a:t>1</a:t>
            </a:r>
            <a:r>
              <a:rPr lang="en-US" sz="2000" b="0" i="0" u="none" strike="noStrike" dirty="0">
                <a:solidFill>
                  <a:srgbClr val="000000"/>
                </a:solidFill>
                <a:effectLst/>
              </a:rPr>
              <a:t>Thus, the heavens and the earth were completed in all their vast array.</a:t>
            </a:r>
            <a:r>
              <a:rPr lang="en-US" sz="2000" b="1" baseline="30000" dirty="0"/>
              <a:t> 2 </a:t>
            </a:r>
            <a:r>
              <a:rPr lang="en-US" sz="2000" dirty="0"/>
              <a:t>By the seventh day God had finished the work he had been doing; so, on the seventh day He rested from all his work. </a:t>
            </a:r>
          </a:p>
          <a:p>
            <a:pPr algn="just"/>
            <a:endParaRPr lang="en-US" sz="2000" b="1" baseline="30000" dirty="0"/>
          </a:p>
          <a:p>
            <a:pPr algn="just"/>
            <a:r>
              <a:rPr lang="en-US" sz="2000" b="1" baseline="30000" dirty="0"/>
              <a:t>3 </a:t>
            </a:r>
            <a:r>
              <a:rPr lang="en-US" sz="2000" dirty="0"/>
              <a:t>Then God blessed the seventh day and made it holy, because on it He rested from all the work of creating </a:t>
            </a:r>
            <a:r>
              <a:rPr lang="en-US" sz="2000" b="1" dirty="0"/>
              <a:t>(BARA)</a:t>
            </a:r>
            <a:r>
              <a:rPr lang="en-US" sz="2000" dirty="0"/>
              <a:t> that He had done.”</a:t>
            </a:r>
          </a:p>
        </p:txBody>
      </p:sp>
    </p:spTree>
    <p:extLst>
      <p:ext uri="{BB962C8B-B14F-4D97-AF65-F5344CB8AC3E}">
        <p14:creationId xmlns:p14="http://schemas.microsoft.com/office/powerpoint/2010/main" val="37349662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EC4CAFE-E221-CB8E-8978-29ABC40F925C}"/>
              </a:ext>
            </a:extLst>
          </p:cNvPr>
          <p:cNvSpPr txBox="1"/>
          <p:nvPr/>
        </p:nvSpPr>
        <p:spPr>
          <a:xfrm>
            <a:off x="1399145" y="4594035"/>
            <a:ext cx="9397390" cy="1564396"/>
          </a:xfrm>
          <a:prstGeom prst="rect">
            <a:avLst/>
          </a:prstGeom>
        </p:spPr>
        <p:txBody>
          <a:bodyPr vert="horz" lIns="91440" tIns="45720" rIns="91440" bIns="45720" rtlCol="0">
            <a:normAutofit fontScale="92500"/>
          </a:bodyPr>
          <a:lstStyle/>
          <a:p>
            <a:pPr indent="-228600">
              <a:lnSpc>
                <a:spcPct val="90000"/>
              </a:lnSpc>
              <a:spcAft>
                <a:spcPts val="600"/>
              </a:spcAft>
              <a:buFont typeface="Arial" panose="020B0604020202020204" pitchFamily="34" charset="0"/>
              <a:buChar char="•"/>
            </a:pPr>
            <a:r>
              <a:rPr lang="en-US" sz="2800" b="1" dirty="0"/>
              <a:t>THE UNIVERSE HAD A BEGINNING.</a:t>
            </a:r>
          </a:p>
          <a:p>
            <a:pPr indent="-228600">
              <a:lnSpc>
                <a:spcPct val="90000"/>
              </a:lnSpc>
              <a:spcAft>
                <a:spcPts val="600"/>
              </a:spcAft>
              <a:buFont typeface="Arial" panose="020B0604020202020204" pitchFamily="34" charset="0"/>
              <a:buChar char="•"/>
            </a:pPr>
            <a:r>
              <a:rPr lang="en-US" sz="2800" b="1" dirty="0"/>
              <a:t>THE UNIVERSE WAS CREATED FROM NOTHING.</a:t>
            </a:r>
          </a:p>
          <a:p>
            <a:pPr indent="-228600">
              <a:lnSpc>
                <a:spcPct val="90000"/>
              </a:lnSpc>
              <a:spcAft>
                <a:spcPts val="600"/>
              </a:spcAft>
              <a:buFont typeface="Arial" panose="020B0604020202020204" pitchFamily="34" charset="0"/>
              <a:buChar char="•"/>
            </a:pPr>
            <a:r>
              <a:rPr lang="en-US" sz="2800" b="1" dirty="0"/>
              <a:t>THE UNIVERSE WAS CREATED ACCORDING TO GOD’S WILL.</a:t>
            </a:r>
          </a:p>
        </p:txBody>
      </p:sp>
      <p:pic>
        <p:nvPicPr>
          <p:cNvPr id="15362" name="Picture 2" descr="Creation and Fall of Man - origin of ...">
            <a:extLst>
              <a:ext uri="{FF2B5EF4-FFF2-40B4-BE49-F238E27FC236}">
                <a16:creationId xmlns:a16="http://schemas.microsoft.com/office/drawing/2014/main" id="{851619F2-7DE9-D16D-D285-AB21A4DA4A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88345" y="438171"/>
            <a:ext cx="7706835" cy="40016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10853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D215E2B-B749-4926-997C-246A7B49D8DD}"/>
              </a:ext>
            </a:extLst>
          </p:cNvPr>
          <p:cNvSpPr txBox="1"/>
          <p:nvPr/>
        </p:nvSpPr>
        <p:spPr>
          <a:xfrm>
            <a:off x="1391798" y="612844"/>
            <a:ext cx="9408404" cy="5632311"/>
          </a:xfrm>
          <a:prstGeom prst="rect">
            <a:avLst/>
          </a:prstGeom>
          <a:noFill/>
        </p:spPr>
        <p:txBody>
          <a:bodyPr wrap="square">
            <a:spAutoFit/>
          </a:bodyPr>
          <a:lstStyle/>
          <a:p>
            <a:pPr algn="ctr"/>
            <a:r>
              <a:rPr lang="en-US" b="1" dirty="0"/>
              <a:t>PSALM 148:1–14 (NIV)</a:t>
            </a:r>
          </a:p>
          <a:p>
            <a:r>
              <a:rPr lang="en-US" dirty="0"/>
              <a:t>      </a:t>
            </a:r>
            <a:r>
              <a:rPr lang="en-US" baseline="30000" dirty="0"/>
              <a:t>1 </a:t>
            </a:r>
            <a:r>
              <a:rPr lang="en-US" dirty="0"/>
              <a:t>Praise the LORD from the heavens; praise him in the heights above. </a:t>
            </a:r>
          </a:p>
          <a:p>
            <a:r>
              <a:rPr lang="en-US" dirty="0"/>
              <a:t>      </a:t>
            </a:r>
            <a:r>
              <a:rPr lang="en-US" baseline="30000" dirty="0"/>
              <a:t>2 </a:t>
            </a:r>
            <a:r>
              <a:rPr lang="en-US" dirty="0"/>
              <a:t>Praise him, all his angels; praise him, all his heavenly hosts. </a:t>
            </a:r>
          </a:p>
          <a:p>
            <a:r>
              <a:rPr lang="en-US" dirty="0"/>
              <a:t>      </a:t>
            </a:r>
            <a:r>
              <a:rPr lang="en-US" baseline="30000" dirty="0"/>
              <a:t>3 </a:t>
            </a:r>
            <a:r>
              <a:rPr lang="en-US" dirty="0"/>
              <a:t>Praise him, sun and moon; praise him, all you shining stars. </a:t>
            </a:r>
          </a:p>
          <a:p>
            <a:r>
              <a:rPr lang="en-US" dirty="0"/>
              <a:t>      </a:t>
            </a:r>
            <a:r>
              <a:rPr lang="en-US" baseline="30000" dirty="0"/>
              <a:t>4 </a:t>
            </a:r>
            <a:r>
              <a:rPr lang="en-US" dirty="0"/>
              <a:t>Praise him, you highest heavens and you waters above the skies. </a:t>
            </a:r>
          </a:p>
          <a:p>
            <a:endParaRPr lang="en-US" dirty="0"/>
          </a:p>
          <a:p>
            <a:r>
              <a:rPr lang="en-US" dirty="0"/>
              <a:t>      </a:t>
            </a:r>
            <a:r>
              <a:rPr lang="en-US" baseline="30000" dirty="0"/>
              <a:t>5</a:t>
            </a:r>
            <a:r>
              <a:rPr lang="en-US" dirty="0"/>
              <a:t> Let them praise the name of the LORD, for at his command they were created, </a:t>
            </a:r>
          </a:p>
          <a:p>
            <a:r>
              <a:rPr lang="en-US" dirty="0"/>
              <a:t>      </a:t>
            </a:r>
            <a:r>
              <a:rPr lang="en-US" baseline="30000" dirty="0"/>
              <a:t>6</a:t>
            </a:r>
            <a:r>
              <a:rPr lang="en-US" dirty="0"/>
              <a:t> and he established them for ever and ever—he issued a decree that will never pass away. </a:t>
            </a:r>
          </a:p>
          <a:p>
            <a:endParaRPr lang="en-US" dirty="0"/>
          </a:p>
          <a:p>
            <a:r>
              <a:rPr lang="en-US" dirty="0"/>
              <a:t>      </a:t>
            </a:r>
            <a:r>
              <a:rPr lang="en-US" baseline="30000" dirty="0"/>
              <a:t>7</a:t>
            </a:r>
            <a:r>
              <a:rPr lang="en-US" dirty="0"/>
              <a:t> Praise the LORD from the earth, you great sea creatures and all ocean depths, </a:t>
            </a:r>
          </a:p>
          <a:p>
            <a:r>
              <a:rPr lang="en-US" dirty="0"/>
              <a:t>      </a:t>
            </a:r>
            <a:r>
              <a:rPr lang="en-US" baseline="30000" dirty="0"/>
              <a:t>8</a:t>
            </a:r>
            <a:r>
              <a:rPr lang="en-US" dirty="0"/>
              <a:t> lightning and hail, snow and clouds, stormy winds that do his bidding, </a:t>
            </a:r>
          </a:p>
          <a:p>
            <a:r>
              <a:rPr lang="en-US" dirty="0"/>
              <a:t>      </a:t>
            </a:r>
            <a:r>
              <a:rPr lang="en-US" baseline="30000" dirty="0"/>
              <a:t>9</a:t>
            </a:r>
            <a:r>
              <a:rPr lang="en-US" dirty="0"/>
              <a:t> you mountains and all hills, fruit trees and all cedars, </a:t>
            </a:r>
          </a:p>
          <a:p>
            <a:r>
              <a:rPr lang="en-US" dirty="0"/>
              <a:t>      </a:t>
            </a:r>
            <a:r>
              <a:rPr lang="en-US" baseline="30000" dirty="0"/>
              <a:t>10</a:t>
            </a:r>
            <a:r>
              <a:rPr lang="en-US" dirty="0"/>
              <a:t> wild animals and all cattle, small creatures and flying birds, </a:t>
            </a:r>
          </a:p>
          <a:p>
            <a:r>
              <a:rPr lang="en-US" dirty="0"/>
              <a:t>      </a:t>
            </a:r>
            <a:r>
              <a:rPr lang="en-US" baseline="30000" dirty="0"/>
              <a:t>11</a:t>
            </a:r>
            <a:r>
              <a:rPr lang="en-US" dirty="0"/>
              <a:t> kings of the earth and all nations, you princes and all rulers on earth, </a:t>
            </a:r>
          </a:p>
          <a:p>
            <a:r>
              <a:rPr lang="en-US" dirty="0"/>
              <a:t>      </a:t>
            </a:r>
            <a:r>
              <a:rPr lang="en-US" baseline="30000" dirty="0"/>
              <a:t>12</a:t>
            </a:r>
            <a:r>
              <a:rPr lang="en-US" dirty="0"/>
              <a:t> young men and women, old men and children. </a:t>
            </a:r>
          </a:p>
          <a:p>
            <a:endParaRPr lang="en-US" dirty="0"/>
          </a:p>
          <a:p>
            <a:r>
              <a:rPr lang="en-US" dirty="0"/>
              <a:t>      </a:t>
            </a:r>
            <a:r>
              <a:rPr lang="en-US" baseline="30000" dirty="0"/>
              <a:t>13</a:t>
            </a:r>
            <a:r>
              <a:rPr lang="en-US" dirty="0"/>
              <a:t> Let them praise the name of the LORD, for his name alone is exalted; 			his splendor is above the earth and the heavens. </a:t>
            </a:r>
          </a:p>
          <a:p>
            <a:r>
              <a:rPr lang="en-US" dirty="0"/>
              <a:t>      </a:t>
            </a:r>
            <a:r>
              <a:rPr lang="en-US" baseline="30000" dirty="0"/>
              <a:t>14</a:t>
            </a:r>
            <a:r>
              <a:rPr lang="en-US" dirty="0"/>
              <a:t> And he has raised up for his people a horn, the praise of all his faithful servants, </a:t>
            </a:r>
          </a:p>
          <a:p>
            <a:r>
              <a:rPr lang="en-US" dirty="0"/>
              <a:t>         	of Israel, the people close to his heart. Praise the LORD.</a:t>
            </a:r>
          </a:p>
        </p:txBody>
      </p:sp>
    </p:spTree>
    <p:extLst>
      <p:ext uri="{BB962C8B-B14F-4D97-AF65-F5344CB8AC3E}">
        <p14:creationId xmlns:p14="http://schemas.microsoft.com/office/powerpoint/2010/main" val="18018226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7C238FD7-D36A-F9B0-DE4E-DB430CDA8D5D}"/>
              </a:ext>
            </a:extLst>
          </p:cNvPr>
          <p:cNvSpPr txBox="1"/>
          <p:nvPr/>
        </p:nvSpPr>
        <p:spPr>
          <a:xfrm>
            <a:off x="640080" y="325369"/>
            <a:ext cx="4368602" cy="1956841"/>
          </a:xfrm>
          <a:prstGeom prst="rect">
            <a:avLst/>
          </a:prstGeom>
        </p:spPr>
        <p:txBody>
          <a:bodyPr vert="horz" lIns="91440" tIns="45720" rIns="91440" bIns="45720" rtlCol="0" anchor="b">
            <a:normAutofit fontScale="92500"/>
          </a:bodyPr>
          <a:lstStyle/>
          <a:p>
            <a:pPr>
              <a:lnSpc>
                <a:spcPct val="90000"/>
              </a:lnSpc>
              <a:spcBef>
                <a:spcPct val="0"/>
              </a:spcBef>
              <a:spcAft>
                <a:spcPts val="600"/>
              </a:spcAft>
            </a:pPr>
            <a:r>
              <a:rPr lang="en-US" sz="3400" b="1" dirty="0">
                <a:latin typeface="+mj-lt"/>
                <a:ea typeface="+mj-ea"/>
                <a:cs typeface="+mj-cs"/>
              </a:rPr>
              <a:t>“</a:t>
            </a:r>
            <a:r>
              <a:rPr lang="en-US" sz="3400" b="1" baseline="30000" dirty="0">
                <a:latin typeface="+mj-lt"/>
                <a:ea typeface="+mj-ea"/>
                <a:cs typeface="+mj-cs"/>
              </a:rPr>
              <a:t>1</a:t>
            </a:r>
            <a:r>
              <a:rPr lang="en-US" sz="3400" b="1" dirty="0">
                <a:latin typeface="+mj-lt"/>
                <a:ea typeface="+mj-ea"/>
                <a:cs typeface="+mj-cs"/>
              </a:rPr>
              <a:t> </a:t>
            </a:r>
            <a:r>
              <a:rPr lang="en-US" sz="3400" dirty="0">
                <a:latin typeface="+mj-lt"/>
                <a:ea typeface="+mj-ea"/>
                <a:cs typeface="+mj-cs"/>
              </a:rPr>
              <a:t>In the beginning God created </a:t>
            </a:r>
            <a:r>
              <a:rPr lang="en-US" sz="3400" b="1" i="1" dirty="0">
                <a:latin typeface="+mj-lt"/>
                <a:ea typeface="+mj-ea"/>
                <a:cs typeface="+mj-cs"/>
              </a:rPr>
              <a:t>(BARA) </a:t>
            </a:r>
            <a:r>
              <a:rPr lang="en-US" sz="3400" dirty="0">
                <a:latin typeface="+mj-lt"/>
                <a:ea typeface="+mj-ea"/>
                <a:cs typeface="+mj-cs"/>
              </a:rPr>
              <a:t>the heavens and the earth.”</a:t>
            </a:r>
          </a:p>
          <a:p>
            <a:pPr>
              <a:lnSpc>
                <a:spcPct val="90000"/>
              </a:lnSpc>
              <a:spcBef>
                <a:spcPct val="0"/>
              </a:spcBef>
              <a:spcAft>
                <a:spcPts val="600"/>
              </a:spcAft>
            </a:pPr>
            <a:r>
              <a:rPr lang="en-US" sz="3400" i="1" dirty="0">
                <a:latin typeface="+mj-lt"/>
                <a:ea typeface="+mj-ea"/>
                <a:cs typeface="+mj-cs"/>
              </a:rPr>
              <a:t>		(Genesis 1:1)</a:t>
            </a:r>
            <a:r>
              <a:rPr lang="en-US" sz="3400" dirty="0">
                <a:latin typeface="+mj-lt"/>
                <a:ea typeface="+mj-ea"/>
                <a:cs typeface="+mj-cs"/>
              </a:rPr>
              <a:t> </a:t>
            </a:r>
          </a:p>
        </p:txBody>
      </p:sp>
      <p:sp>
        <p:nvSpPr>
          <p:cNvPr id="15"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sX0" fmla="*/ 0 w 3474720"/>
              <a:gd name="csY0" fmla="*/ 0 h 18288"/>
              <a:gd name="csX1" fmla="*/ 694944 w 3474720"/>
              <a:gd name="csY1" fmla="*/ 0 h 18288"/>
              <a:gd name="csX2" fmla="*/ 1355141 w 3474720"/>
              <a:gd name="csY2" fmla="*/ 0 h 18288"/>
              <a:gd name="csX3" fmla="*/ 2015338 w 3474720"/>
              <a:gd name="csY3" fmla="*/ 0 h 18288"/>
              <a:gd name="csX4" fmla="*/ 2779776 w 3474720"/>
              <a:gd name="csY4" fmla="*/ 0 h 18288"/>
              <a:gd name="csX5" fmla="*/ 3474720 w 3474720"/>
              <a:gd name="csY5" fmla="*/ 0 h 18288"/>
              <a:gd name="csX6" fmla="*/ 3474720 w 3474720"/>
              <a:gd name="csY6" fmla="*/ 18288 h 18288"/>
              <a:gd name="csX7" fmla="*/ 2779776 w 3474720"/>
              <a:gd name="csY7" fmla="*/ 18288 h 18288"/>
              <a:gd name="csX8" fmla="*/ 2189074 w 3474720"/>
              <a:gd name="csY8" fmla="*/ 18288 h 18288"/>
              <a:gd name="csX9" fmla="*/ 1528877 w 3474720"/>
              <a:gd name="csY9" fmla="*/ 18288 h 18288"/>
              <a:gd name="csX10" fmla="*/ 868680 w 3474720"/>
              <a:gd name="csY10" fmla="*/ 18288 h 18288"/>
              <a:gd name="csX11" fmla="*/ 0 w 3474720"/>
              <a:gd name="csY11" fmla="*/ 18288 h 18288"/>
              <a:gd name="csX12" fmla="*/ 0 w 3474720"/>
              <a:gd name="csY12"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DEBF9873-7AF6-C0F5-9E9C-492EA5048982}"/>
              </a:ext>
            </a:extLst>
          </p:cNvPr>
          <p:cNvSpPr txBox="1"/>
          <p:nvPr/>
        </p:nvSpPr>
        <p:spPr>
          <a:xfrm>
            <a:off x="640080" y="2872899"/>
            <a:ext cx="4243589" cy="3320668"/>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2800" dirty="0"/>
              <a:t>The Universe had a beginning.</a:t>
            </a:r>
          </a:p>
          <a:p>
            <a:pPr indent="-228600">
              <a:lnSpc>
                <a:spcPct val="90000"/>
              </a:lnSpc>
              <a:spcAft>
                <a:spcPts val="600"/>
              </a:spcAft>
              <a:buFont typeface="Arial" panose="020B0604020202020204" pitchFamily="34" charset="0"/>
              <a:buChar char="•"/>
            </a:pPr>
            <a:r>
              <a:rPr lang="en-US" sz="2800" dirty="0"/>
              <a:t>The universe was created from nothing.</a:t>
            </a:r>
          </a:p>
          <a:p>
            <a:pPr indent="-228600">
              <a:lnSpc>
                <a:spcPct val="90000"/>
              </a:lnSpc>
              <a:spcAft>
                <a:spcPts val="600"/>
              </a:spcAft>
              <a:buFont typeface="Arial" panose="020B0604020202020204" pitchFamily="34" charset="0"/>
              <a:buChar char="•"/>
            </a:pPr>
            <a:r>
              <a:rPr lang="en-US" sz="2800" dirty="0"/>
              <a:t>The universe was created according to God’s will.</a:t>
            </a:r>
          </a:p>
        </p:txBody>
      </p:sp>
      <p:pic>
        <p:nvPicPr>
          <p:cNvPr id="5" name="Picture 4">
            <a:extLst>
              <a:ext uri="{FF2B5EF4-FFF2-40B4-BE49-F238E27FC236}">
                <a16:creationId xmlns:a16="http://schemas.microsoft.com/office/drawing/2014/main" id="{41F2E454-C836-19A3-50EB-FB45AF16859D}"/>
              </a:ext>
            </a:extLst>
          </p:cNvPr>
          <p:cNvPicPr>
            <a:picLocks noChangeAspect="1"/>
          </p:cNvPicPr>
          <p:nvPr/>
        </p:nvPicPr>
        <p:blipFill>
          <a:blip r:embed="rId2"/>
          <a:srcRect r="-2" b="799"/>
          <a:stretch>
            <a:fillRect/>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30001920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nline Media 4" descr="Psalm 148">
            <a:hlinkClick r:id="" action="ppaction://media"/>
            <a:extLst>
              <a:ext uri="{FF2B5EF4-FFF2-40B4-BE49-F238E27FC236}">
                <a16:creationId xmlns:a16="http://schemas.microsoft.com/office/drawing/2014/main" id="{AC4CC444-676B-5207-7471-D418195743E7}"/>
              </a:ext>
            </a:extLst>
          </p:cNvPr>
          <p:cNvPicPr>
            <a:picLocks noRot="1" noChangeAspect="1"/>
          </p:cNvPicPr>
          <p:nvPr>
            <a:videoFile r:link="rId1"/>
          </p:nvPr>
        </p:nvPicPr>
        <p:blipFill>
          <a:blip r:embed="rId3"/>
          <a:stretch>
            <a:fillRect/>
          </a:stretch>
        </p:blipFill>
        <p:spPr>
          <a:xfrm>
            <a:off x="0" y="-15240"/>
            <a:ext cx="12165027" cy="6873240"/>
          </a:xfrm>
          <a:prstGeom prst="rect">
            <a:avLst/>
          </a:prstGeom>
        </p:spPr>
      </p:pic>
    </p:spTree>
    <p:extLst>
      <p:ext uri="{BB962C8B-B14F-4D97-AF65-F5344CB8AC3E}">
        <p14:creationId xmlns:p14="http://schemas.microsoft.com/office/powerpoint/2010/main" val="2747197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45EBB35B-C32E-8D41-8849-B7F4CFF524F8}"/>
              </a:ext>
            </a:extLst>
          </p:cNvPr>
          <p:cNvPicPr>
            <a:picLocks noChangeAspect="1"/>
          </p:cNvPicPr>
          <p:nvPr/>
        </p:nvPicPr>
        <p:blipFill>
          <a:blip r:embed="rId3"/>
          <a:srcRect l="1709" t="3631" r="2" b="25802"/>
          <a:stretch>
            <a:fillRect/>
          </a:stretch>
        </p:blipFill>
        <p:spPr>
          <a:xfrm>
            <a:off x="-3047" y="10"/>
            <a:ext cx="9518452" cy="6857990"/>
          </a:xfrm>
          <a:prstGeom prst="rect">
            <a:avLst/>
          </a:prstGeom>
        </p:spPr>
      </p:pic>
      <p:sp>
        <p:nvSpPr>
          <p:cNvPr id="11" name="Rectangle 1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7915B279-8557-77D0-1CD7-662291C47933}"/>
              </a:ext>
            </a:extLst>
          </p:cNvPr>
          <p:cNvSpPr txBox="1"/>
          <p:nvPr/>
        </p:nvSpPr>
        <p:spPr>
          <a:xfrm>
            <a:off x="7107108" y="239641"/>
            <a:ext cx="3822189" cy="3742762"/>
          </a:xfrm>
          <a:prstGeom prst="rect">
            <a:avLst/>
          </a:prstGeom>
        </p:spPr>
        <p:txBody>
          <a:bodyPr vert="horz" lIns="91440" tIns="45720" rIns="91440" bIns="45720" rtlCol="0">
            <a:noAutofit/>
          </a:bodyPr>
          <a:lstStyle/>
          <a:p>
            <a:pPr indent="-228600">
              <a:lnSpc>
                <a:spcPct val="90000"/>
              </a:lnSpc>
              <a:spcAft>
                <a:spcPts val="600"/>
              </a:spcAft>
              <a:buFont typeface="Arial" panose="020B0604020202020204" pitchFamily="34" charset="0"/>
              <a:buChar char="•"/>
            </a:pPr>
            <a:r>
              <a:rPr lang="en-US" sz="2800" dirty="0"/>
              <a:t>Creation “Ex Nihilo” is a Latin phrase meaning “Out of nothing.” It can only be the work of a transcendent God, one who is outside of His Creation. He must have unlimited power to bring all things into being. </a:t>
            </a:r>
          </a:p>
          <a:p>
            <a:pPr>
              <a:lnSpc>
                <a:spcPct val="90000"/>
              </a:lnSpc>
              <a:spcAft>
                <a:spcPts val="600"/>
              </a:spcAft>
            </a:pPr>
            <a:endParaRPr lang="en-US" sz="2800" dirty="0"/>
          </a:p>
          <a:p>
            <a:pPr indent="-228600">
              <a:lnSpc>
                <a:spcPct val="90000"/>
              </a:lnSpc>
              <a:spcAft>
                <a:spcPts val="600"/>
              </a:spcAft>
              <a:buFont typeface="Arial" panose="020B0604020202020204" pitchFamily="34" charset="0"/>
              <a:buChar char="•"/>
            </a:pPr>
            <a:r>
              <a:rPr lang="en-US" sz="2800" dirty="0"/>
              <a:t>God brought all matter, space, energy and time into being from absolutely nothing.</a:t>
            </a:r>
          </a:p>
        </p:txBody>
      </p:sp>
    </p:spTree>
    <p:extLst>
      <p:ext uri="{BB962C8B-B14F-4D97-AF65-F5344CB8AC3E}">
        <p14:creationId xmlns:p14="http://schemas.microsoft.com/office/powerpoint/2010/main" val="23134691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EEFC42F8-59A9-1065-81EA-2F470C2CE62D}"/>
              </a:ext>
            </a:extLst>
          </p:cNvPr>
          <p:cNvPicPr>
            <a:picLocks noChangeAspect="1"/>
          </p:cNvPicPr>
          <p:nvPr/>
        </p:nvPicPr>
        <p:blipFill>
          <a:blip r:embed="rId3"/>
          <a:srcRect t="5120" r="2126" b="1905"/>
          <a:stretch>
            <a:fillRect/>
          </a:stretch>
        </p:blipFill>
        <p:spPr>
          <a:xfrm>
            <a:off x="2709646" y="1"/>
            <a:ext cx="9463996" cy="6858000"/>
          </a:xfrm>
          <a:prstGeom prst="rect">
            <a:avLst/>
          </a:prstGeom>
        </p:spPr>
      </p:pic>
      <p:sp>
        <p:nvSpPr>
          <p:cNvPr id="10" name="Rectangle 9">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2EAE7F21-CE3D-BDE2-C4AE-1BBD8E2D5AA5}"/>
              </a:ext>
            </a:extLst>
          </p:cNvPr>
          <p:cNvSpPr txBox="1"/>
          <p:nvPr/>
        </p:nvSpPr>
        <p:spPr>
          <a:xfrm>
            <a:off x="504440" y="987632"/>
            <a:ext cx="4842621" cy="3742762"/>
          </a:xfrm>
          <a:prstGeom prst="rect">
            <a:avLst/>
          </a:prstGeom>
        </p:spPr>
        <p:txBody>
          <a:bodyPr vert="horz" lIns="91440" tIns="45720" rIns="91440" bIns="45720" rtlCol="0">
            <a:noAutofit/>
          </a:bodyPr>
          <a:lstStyle/>
          <a:p>
            <a:pPr algn="just">
              <a:lnSpc>
                <a:spcPct val="90000"/>
              </a:lnSpc>
              <a:spcAft>
                <a:spcPts val="600"/>
              </a:spcAft>
            </a:pPr>
            <a:r>
              <a:rPr lang="en-US" sz="2000" baseline="30000" dirty="0">
                <a:latin typeface="Calibri" panose="020F0502020204030204" pitchFamily="34" charset="0"/>
                <a:cs typeface="Calibri" panose="020F0502020204030204" pitchFamily="34" charset="0"/>
              </a:rPr>
              <a:t>“2 </a:t>
            </a:r>
            <a:r>
              <a:rPr lang="en-US" sz="2000" dirty="0">
                <a:latin typeface="Calibri" panose="020F0502020204030204" pitchFamily="34" charset="0"/>
                <a:cs typeface="Calibri" panose="020F0502020204030204" pitchFamily="34" charset="0"/>
              </a:rPr>
              <a:t>Now the earth was formless and empty, darkness was over the surface of the deep, and the Spirit of God was hovering over the waters.”</a:t>
            </a:r>
          </a:p>
          <a:p>
            <a:pPr lvl="1" indent="-228600">
              <a:lnSpc>
                <a:spcPct val="90000"/>
              </a:lnSpc>
              <a:spcAft>
                <a:spcPts val="600"/>
              </a:spcAft>
              <a:buFont typeface="Arial" panose="020B0604020202020204" pitchFamily="34" charset="0"/>
              <a:buChar char="•"/>
            </a:pPr>
            <a:endParaRPr lang="en-US" sz="1200" dirty="0">
              <a:latin typeface="Calibri" panose="020F0502020204030204" pitchFamily="34" charset="0"/>
              <a:cs typeface="Calibri" panose="020F0502020204030204" pitchFamily="34" charset="0"/>
            </a:endParaRPr>
          </a:p>
          <a:p>
            <a:pPr lvl="1" indent="-228600">
              <a:lnSpc>
                <a:spcPct val="90000"/>
              </a:lnSpc>
              <a:spcAft>
                <a:spcPts val="600"/>
              </a:spcAft>
              <a:buFont typeface="Arial" panose="020B0604020202020204" pitchFamily="34" charset="0"/>
              <a:buChar char="•"/>
            </a:pPr>
            <a:r>
              <a:rPr lang="en-US" dirty="0">
                <a:cs typeface="Calibri" panose="020F0502020204030204" pitchFamily="34" charset="0"/>
              </a:rPr>
              <a:t>Earth was “formless” and “empty.” These are Hebrew rhyming words “</a:t>
            </a:r>
            <a:r>
              <a:rPr lang="en-US" i="1" dirty="0">
                <a:cs typeface="Calibri" panose="020F0502020204030204" pitchFamily="34" charset="0"/>
              </a:rPr>
              <a:t>Tohu”</a:t>
            </a:r>
            <a:r>
              <a:rPr lang="en-US" dirty="0">
                <a:cs typeface="Calibri" panose="020F0502020204030204" pitchFamily="34" charset="0"/>
              </a:rPr>
              <a:t> and “</a:t>
            </a:r>
            <a:r>
              <a:rPr lang="en-US" i="1" dirty="0" err="1">
                <a:cs typeface="Calibri" panose="020F0502020204030204" pitchFamily="34" charset="0"/>
              </a:rPr>
              <a:t>Bohu</a:t>
            </a:r>
            <a:r>
              <a:rPr lang="en-US" i="1" dirty="0">
                <a:cs typeface="Calibri" panose="020F0502020204030204" pitchFamily="34" charset="0"/>
              </a:rPr>
              <a:t>.</a:t>
            </a:r>
            <a:r>
              <a:rPr lang="en-US" dirty="0">
                <a:cs typeface="Calibri" panose="020F0502020204030204" pitchFamily="34" charset="0"/>
              </a:rPr>
              <a:t>” Earth was uninhabitable, covered in water and darkness. </a:t>
            </a:r>
          </a:p>
          <a:p>
            <a:pPr lvl="1" indent="-228600">
              <a:lnSpc>
                <a:spcPct val="90000"/>
              </a:lnSpc>
              <a:spcAft>
                <a:spcPts val="600"/>
              </a:spcAft>
              <a:buFont typeface="Arial" panose="020B0604020202020204" pitchFamily="34" charset="0"/>
              <a:buChar char="•"/>
            </a:pPr>
            <a:endParaRPr lang="en-US" dirty="0">
              <a:cs typeface="Calibri" panose="020F0502020204030204" pitchFamily="34" charset="0"/>
            </a:endParaRPr>
          </a:p>
          <a:p>
            <a:pPr lvl="1" indent="-228600">
              <a:lnSpc>
                <a:spcPct val="90000"/>
              </a:lnSpc>
              <a:spcAft>
                <a:spcPts val="600"/>
              </a:spcAft>
              <a:buFont typeface="Arial" panose="020B0604020202020204" pitchFamily="34" charset="0"/>
              <a:buChar char="•"/>
            </a:pPr>
            <a:r>
              <a:rPr lang="en-US" dirty="0">
                <a:cs typeface="Calibri" panose="020F0502020204030204" pitchFamily="34" charset="0"/>
              </a:rPr>
              <a:t>Had God already created light? Perhaps, if verse 1 preceded the creation days, He “had created the heavens” with its many galaxies (including starlight.) But light had not yet reached Earth’s surface. </a:t>
            </a:r>
          </a:p>
          <a:p>
            <a:pPr marL="228600" lvl="1">
              <a:lnSpc>
                <a:spcPct val="90000"/>
              </a:lnSpc>
              <a:spcAft>
                <a:spcPts val="600"/>
              </a:spcAft>
            </a:pPr>
            <a:r>
              <a:rPr lang="en-US" dirty="0">
                <a:cs typeface="Calibri" panose="020F0502020204030204" pitchFamily="34" charset="0"/>
              </a:rPr>
              <a:t> </a:t>
            </a:r>
          </a:p>
          <a:p>
            <a:pPr lvl="1" indent="-228600">
              <a:lnSpc>
                <a:spcPct val="90000"/>
              </a:lnSpc>
              <a:spcAft>
                <a:spcPts val="600"/>
              </a:spcAft>
              <a:buFont typeface="Arial" panose="020B0604020202020204" pitchFamily="34" charset="0"/>
              <a:buChar char="•"/>
            </a:pPr>
            <a:r>
              <a:rPr lang="en-US" dirty="0">
                <a:cs typeface="Calibri" panose="020F0502020204030204" pitchFamily="34" charset="0"/>
              </a:rPr>
              <a:t>Spirit of God hovering over the waters. </a:t>
            </a:r>
          </a:p>
        </p:txBody>
      </p:sp>
    </p:spTree>
    <p:extLst>
      <p:ext uri="{BB962C8B-B14F-4D97-AF65-F5344CB8AC3E}">
        <p14:creationId xmlns:p14="http://schemas.microsoft.com/office/powerpoint/2010/main" val="35079289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488B434-475E-C849-AB09-6B34D7EE4DCA}"/>
              </a:ext>
            </a:extLst>
          </p:cNvPr>
          <p:cNvPicPr>
            <a:picLocks noChangeAspect="1"/>
          </p:cNvPicPr>
          <p:nvPr/>
        </p:nvPicPr>
        <p:blipFill>
          <a:blip r:embed="rId2"/>
          <a:stretch>
            <a:fillRect/>
          </a:stretch>
        </p:blipFill>
        <p:spPr>
          <a:xfrm>
            <a:off x="3358014" y="2086621"/>
            <a:ext cx="5475972" cy="3295275"/>
          </a:xfrm>
          <a:prstGeom prst="rect">
            <a:avLst/>
          </a:prstGeom>
          <a:ln>
            <a:solidFill>
              <a:schemeClr val="tx1"/>
            </a:solidFill>
          </a:ln>
        </p:spPr>
      </p:pic>
      <p:sp>
        <p:nvSpPr>
          <p:cNvPr id="5" name="TextBox 4">
            <a:extLst>
              <a:ext uri="{FF2B5EF4-FFF2-40B4-BE49-F238E27FC236}">
                <a16:creationId xmlns:a16="http://schemas.microsoft.com/office/drawing/2014/main" id="{5BDA5220-3CD4-0F09-15CB-C74C6E376EEA}"/>
              </a:ext>
            </a:extLst>
          </p:cNvPr>
          <p:cNvSpPr txBox="1"/>
          <p:nvPr/>
        </p:nvSpPr>
        <p:spPr>
          <a:xfrm>
            <a:off x="1299990" y="568543"/>
            <a:ext cx="8658261" cy="1384995"/>
          </a:xfrm>
          <a:prstGeom prst="rect">
            <a:avLst/>
          </a:prstGeom>
          <a:noFill/>
        </p:spPr>
        <p:txBody>
          <a:bodyPr wrap="square" rtlCol="0">
            <a:spAutoFit/>
          </a:bodyPr>
          <a:lstStyle/>
          <a:p>
            <a:pPr algn="ctr"/>
            <a:r>
              <a:rPr lang="en-US" sz="2800" dirty="0"/>
              <a:t>Starting in verse 3 we see a literary devise, a pattern:  Each day is introduced with “Then God Said...             And closes with “Evening came, then morning...”</a:t>
            </a:r>
          </a:p>
        </p:txBody>
      </p:sp>
      <p:sp>
        <p:nvSpPr>
          <p:cNvPr id="7" name="TextBox 6">
            <a:extLst>
              <a:ext uri="{FF2B5EF4-FFF2-40B4-BE49-F238E27FC236}">
                <a16:creationId xmlns:a16="http://schemas.microsoft.com/office/drawing/2014/main" id="{8F16475D-903F-F197-78FE-94A5008FA471}"/>
              </a:ext>
            </a:extLst>
          </p:cNvPr>
          <p:cNvSpPr txBox="1"/>
          <p:nvPr/>
        </p:nvSpPr>
        <p:spPr>
          <a:xfrm>
            <a:off x="782197" y="5514979"/>
            <a:ext cx="10311787" cy="646331"/>
          </a:xfrm>
          <a:prstGeom prst="rect">
            <a:avLst/>
          </a:prstGeom>
          <a:noFill/>
        </p:spPr>
        <p:txBody>
          <a:bodyPr wrap="square" rtlCol="0">
            <a:spAutoFit/>
          </a:bodyPr>
          <a:lstStyle/>
          <a:p>
            <a:pPr algn="ctr"/>
            <a:r>
              <a:rPr lang="en-US" dirty="0"/>
              <a:t> Notice: Verses 1 &amp; 2 don’t follow this pattern.                                                                                                                    The creation of heavens and earth in vs 1 &amp; 2 </a:t>
            </a:r>
            <a:r>
              <a:rPr lang="en-US" u="sng" dirty="0"/>
              <a:t>may have</a:t>
            </a:r>
            <a:r>
              <a:rPr lang="en-US" dirty="0"/>
              <a:t> happened separately from  Creation Day 1. </a:t>
            </a:r>
          </a:p>
        </p:txBody>
      </p:sp>
    </p:spTree>
    <p:extLst>
      <p:ext uri="{BB962C8B-B14F-4D97-AF65-F5344CB8AC3E}">
        <p14:creationId xmlns:p14="http://schemas.microsoft.com/office/powerpoint/2010/main" val="11779581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2A008AA-2C27-6C39-B384-97C86417C157}"/>
              </a:ext>
            </a:extLst>
          </p:cNvPr>
          <p:cNvSpPr txBox="1"/>
          <p:nvPr/>
        </p:nvSpPr>
        <p:spPr>
          <a:xfrm>
            <a:off x="714103" y="1031966"/>
            <a:ext cx="10580914" cy="4678204"/>
          </a:xfrm>
          <a:prstGeom prst="rect">
            <a:avLst/>
          </a:prstGeom>
          <a:noFill/>
        </p:spPr>
        <p:txBody>
          <a:bodyPr wrap="square" rtlCol="0">
            <a:spAutoFit/>
          </a:bodyPr>
          <a:lstStyle/>
          <a:p>
            <a:pPr algn="ctr"/>
            <a:r>
              <a:rPr lang="en-US" sz="2800" b="1" dirty="0"/>
              <a:t>More Literary Devices: DIFFERENT CREATION VERBS</a:t>
            </a:r>
          </a:p>
          <a:p>
            <a:pPr algn="ctr"/>
            <a:endParaRPr lang="en-US" sz="2800" dirty="0"/>
          </a:p>
          <a:p>
            <a:r>
              <a:rPr lang="en-US" sz="2800" b="1" i="1" dirty="0"/>
              <a:t>BARA </a:t>
            </a:r>
            <a:r>
              <a:rPr lang="en-US" sz="2800" dirty="0"/>
              <a:t>= To create, fashion or form, Only God	vs. 1, 21, 27 2:3</a:t>
            </a:r>
          </a:p>
          <a:p>
            <a:r>
              <a:rPr lang="en-US" sz="2800" b="1" i="1" dirty="0"/>
              <a:t>HAYA </a:t>
            </a:r>
            <a:r>
              <a:rPr lang="en-US" sz="2800" dirty="0"/>
              <a:t>= To exist, come to pass, happen		vs. 3, 6, 14</a:t>
            </a:r>
          </a:p>
          <a:p>
            <a:r>
              <a:rPr lang="en-US" sz="2800" b="1" i="1" dirty="0"/>
              <a:t>ASAH </a:t>
            </a:r>
            <a:r>
              <a:rPr lang="en-US" sz="2800" dirty="0"/>
              <a:t>= To do, make. Applies to man or God – </a:t>
            </a:r>
          </a:p>
          <a:p>
            <a:r>
              <a:rPr lang="en-US" sz="2800" dirty="0"/>
              <a:t>	reworking existing material			vs. 7, 11-12, 16, 25, 								       26, 31, 2:3</a:t>
            </a:r>
          </a:p>
          <a:p>
            <a:r>
              <a:rPr lang="en-US" sz="2800" b="1" i="1" dirty="0"/>
              <a:t>RAAH </a:t>
            </a:r>
            <a:r>
              <a:rPr lang="en-US" sz="2800" dirty="0"/>
              <a:t>= To appear, be visible				vs. 9</a:t>
            </a:r>
          </a:p>
          <a:p>
            <a:r>
              <a:rPr lang="en-US" sz="2800" b="1" i="1" dirty="0"/>
              <a:t>YATSA </a:t>
            </a:r>
            <a:r>
              <a:rPr lang="en-US" sz="2800" dirty="0"/>
              <a:t>= To bring forth, come out			vs. 11</a:t>
            </a:r>
          </a:p>
          <a:p>
            <a:r>
              <a:rPr lang="en-US" sz="2800" b="1" i="1" dirty="0"/>
              <a:t>NATHAN </a:t>
            </a:r>
            <a:r>
              <a:rPr lang="en-US" sz="2800" dirty="0"/>
              <a:t>= To set, appoint, assign			vs. 17, 29</a:t>
            </a:r>
            <a:endParaRPr lang="en-US" sz="2800" b="1" i="1" dirty="0"/>
          </a:p>
          <a:p>
            <a:endParaRPr lang="en-US" b="1" i="1" dirty="0"/>
          </a:p>
        </p:txBody>
      </p:sp>
    </p:spTree>
    <p:extLst>
      <p:ext uri="{BB962C8B-B14F-4D97-AF65-F5344CB8AC3E}">
        <p14:creationId xmlns:p14="http://schemas.microsoft.com/office/powerpoint/2010/main" val="33137509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4103" name="Rectangle 4102">
            <a:extLst>
              <a:ext uri="{FF2B5EF4-FFF2-40B4-BE49-F238E27FC236}">
                <a16:creationId xmlns:a16="http://schemas.microsoft.com/office/drawing/2014/main" id="{3756B343-807D-456E-AA26-80E96B75D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5" name="Rectangle 4104">
            <a:extLst>
              <a:ext uri="{FF2B5EF4-FFF2-40B4-BE49-F238E27FC236}">
                <a16:creationId xmlns:a16="http://schemas.microsoft.com/office/drawing/2014/main" id="{08980754-6F4B-43C9-B9BE-127B6BED6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546413" y="215201"/>
            <a:ext cx="740664" cy="118334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7" name="Rectangle 4106">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0234" y="354959"/>
            <a:ext cx="6184973" cy="591521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Let There Be Light - Institute in Basic ...">
            <a:extLst>
              <a:ext uri="{FF2B5EF4-FFF2-40B4-BE49-F238E27FC236}">
                <a16:creationId xmlns:a16="http://schemas.microsoft.com/office/drawing/2014/main" id="{B2648A4D-3E03-6F17-2B74-2526C19AF0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8513" r="22290" b="-1"/>
          <a:stretch>
            <a:fillRect/>
          </a:stretch>
        </p:blipFill>
        <p:spPr bwMode="auto">
          <a:xfrm>
            <a:off x="576244" y="650494"/>
            <a:ext cx="5628018" cy="5324142"/>
          </a:xfrm>
          <a:prstGeom prst="rect">
            <a:avLst/>
          </a:prstGeom>
          <a:noFill/>
          <a:extLst>
            <a:ext uri="{909E8E84-426E-40DD-AFC4-6F175D3DCCD1}">
              <a14:hiddenFill xmlns:a14="http://schemas.microsoft.com/office/drawing/2010/main">
                <a:solidFill>
                  <a:srgbClr val="FFFFFF"/>
                </a:solidFill>
              </a14:hiddenFill>
            </a:ext>
          </a:extLst>
        </p:spPr>
      </p:pic>
      <p:sp>
        <p:nvSpPr>
          <p:cNvPr id="4109" name="Rectangle 4108">
            <a:extLst>
              <a:ext uri="{FF2B5EF4-FFF2-40B4-BE49-F238E27FC236}">
                <a16:creationId xmlns:a16="http://schemas.microsoft.com/office/drawing/2014/main" id="{169CC832-2974-4E8D-90ED-3E2941BA73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277786" y="1944913"/>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F50AEBC-FFA9-9161-C038-AE2A5E07B457}"/>
              </a:ext>
            </a:extLst>
          </p:cNvPr>
          <p:cNvSpPr txBox="1"/>
          <p:nvPr/>
        </p:nvSpPr>
        <p:spPr>
          <a:xfrm>
            <a:off x="6805441" y="650494"/>
            <a:ext cx="4716555" cy="5619677"/>
          </a:xfrm>
          <a:prstGeom prst="rect">
            <a:avLst/>
          </a:prstGeom>
        </p:spPr>
        <p:txBody>
          <a:bodyPr vert="horz" lIns="91440" tIns="45720" rIns="91440" bIns="45720" rtlCol="0" anchor="ctr">
            <a:normAutofit/>
          </a:bodyPr>
          <a:lstStyle/>
          <a:p>
            <a:pPr algn="ctr">
              <a:lnSpc>
                <a:spcPct val="90000"/>
              </a:lnSpc>
              <a:spcAft>
                <a:spcPts val="600"/>
              </a:spcAft>
            </a:pPr>
            <a:endParaRPr lang="en-US" sz="2800" b="1" dirty="0"/>
          </a:p>
          <a:p>
            <a:pPr algn="ctr">
              <a:lnSpc>
                <a:spcPct val="90000"/>
              </a:lnSpc>
              <a:spcAft>
                <a:spcPts val="600"/>
              </a:spcAft>
            </a:pPr>
            <a:r>
              <a:rPr lang="en-US" sz="3000" b="1" dirty="0"/>
              <a:t>DAY 1</a:t>
            </a:r>
          </a:p>
          <a:p>
            <a:pPr>
              <a:lnSpc>
                <a:spcPct val="120000"/>
              </a:lnSpc>
              <a:spcAft>
                <a:spcPts val="600"/>
              </a:spcAft>
            </a:pPr>
            <a:r>
              <a:rPr lang="en-US" sz="1600" b="1" baseline="30000" dirty="0"/>
              <a:t>“3 </a:t>
            </a:r>
            <a:r>
              <a:rPr lang="en-US" sz="1600" dirty="0"/>
              <a:t>And God said, “Let there be light, </a:t>
            </a:r>
            <a:r>
              <a:rPr lang="en-US" sz="1600" b="1" dirty="0"/>
              <a:t>(HAYA)</a:t>
            </a:r>
            <a:r>
              <a:rPr lang="en-US" sz="1600" dirty="0"/>
              <a:t>” and there was light. </a:t>
            </a:r>
            <a:r>
              <a:rPr lang="en-US" sz="1600" b="1" baseline="30000" dirty="0"/>
              <a:t>4 </a:t>
            </a:r>
            <a:r>
              <a:rPr lang="en-US" sz="1600" dirty="0"/>
              <a:t>God saw that the light was good, and he separated the light from the darkness. </a:t>
            </a:r>
            <a:r>
              <a:rPr lang="en-US" sz="1600" b="1" baseline="30000" dirty="0"/>
              <a:t>5 </a:t>
            </a:r>
            <a:r>
              <a:rPr lang="en-US" sz="1600" dirty="0"/>
              <a:t>God called the light “day,” and the darkness he called “night.” And there was evening, and there was morning—the first day.”</a:t>
            </a:r>
          </a:p>
          <a:p>
            <a:pPr>
              <a:lnSpc>
                <a:spcPct val="120000"/>
              </a:lnSpc>
              <a:spcAft>
                <a:spcPts val="600"/>
              </a:spcAft>
            </a:pPr>
            <a:endParaRPr lang="en-US" sz="1600" dirty="0"/>
          </a:p>
          <a:p>
            <a:pPr>
              <a:lnSpc>
                <a:spcPct val="120000"/>
              </a:lnSpc>
              <a:spcAft>
                <a:spcPts val="600"/>
              </a:spcAft>
            </a:pPr>
            <a:r>
              <a:rPr lang="en-US" sz="1600" b="1" dirty="0"/>
              <a:t>HAYA: </a:t>
            </a:r>
            <a:r>
              <a:rPr lang="en-US" sz="1600" dirty="0"/>
              <a:t>Perhaps the meaning is “Let it come to pass” that light appears on the earth.”  (Light  may have been CREATED in vs.1 as part of the heavens’ galaxies.)</a:t>
            </a:r>
          </a:p>
          <a:p>
            <a:pPr indent="-228600">
              <a:lnSpc>
                <a:spcPct val="90000"/>
              </a:lnSpc>
              <a:spcAft>
                <a:spcPts val="600"/>
              </a:spcAft>
              <a:buFont typeface="Arial" panose="020B0604020202020204" pitchFamily="34" charset="0"/>
              <a:buChar char="•"/>
            </a:pPr>
            <a:endParaRPr lang="en-US" sz="1700" dirty="0"/>
          </a:p>
        </p:txBody>
      </p:sp>
      <p:sp>
        <p:nvSpPr>
          <p:cNvPr id="4111" name="Rectangle 4110">
            <a:extLst>
              <a:ext uri="{FF2B5EF4-FFF2-40B4-BE49-F238E27FC236}">
                <a16:creationId xmlns:a16="http://schemas.microsoft.com/office/drawing/2014/main" id="{55222F96-971A-4F90-B841-6BAB416C7A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677179" y="6053360"/>
            <a:ext cx="740664" cy="154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647967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C12D479-A62D-96F2-FE6E-F88467851E53}"/>
              </a:ext>
            </a:extLst>
          </p:cNvPr>
          <p:cNvSpPr txBox="1"/>
          <p:nvPr/>
        </p:nvSpPr>
        <p:spPr>
          <a:xfrm>
            <a:off x="1198739" y="3554049"/>
            <a:ext cx="9553303" cy="2739211"/>
          </a:xfrm>
          <a:prstGeom prst="rect">
            <a:avLst/>
          </a:prstGeom>
          <a:noFill/>
        </p:spPr>
        <p:txBody>
          <a:bodyPr wrap="square">
            <a:spAutoFit/>
          </a:bodyPr>
          <a:lstStyle/>
          <a:p>
            <a:pPr algn="ctr"/>
            <a:endParaRPr lang="en-US" sz="2400" b="1" i="0" dirty="0">
              <a:solidFill>
                <a:srgbClr val="000000"/>
              </a:solidFill>
              <a:effectLst/>
              <a:latin typeface="system-ui"/>
            </a:endParaRPr>
          </a:p>
          <a:p>
            <a:pPr algn="ctr"/>
            <a:r>
              <a:rPr lang="en-US" sz="2800" b="1" i="0" dirty="0">
                <a:solidFill>
                  <a:srgbClr val="000000"/>
                </a:solidFill>
                <a:effectLst/>
                <a:latin typeface="system-ui"/>
              </a:rPr>
              <a:t>DAY 2</a:t>
            </a:r>
          </a:p>
          <a:p>
            <a:r>
              <a:rPr lang="en-US" sz="2400" b="1" i="0" baseline="30000" dirty="0">
                <a:solidFill>
                  <a:srgbClr val="000000"/>
                </a:solidFill>
                <a:effectLst/>
                <a:latin typeface="system-ui"/>
              </a:rPr>
              <a:t>“6 </a:t>
            </a:r>
            <a:r>
              <a:rPr lang="en-US" sz="2400" b="0" i="0" dirty="0">
                <a:solidFill>
                  <a:srgbClr val="000000"/>
                </a:solidFill>
                <a:effectLst/>
                <a:latin typeface="system-ui"/>
              </a:rPr>
              <a:t>And God said, ’Let there be </a:t>
            </a:r>
            <a:r>
              <a:rPr lang="en-US" sz="2400" b="1" i="0" dirty="0">
                <a:solidFill>
                  <a:srgbClr val="000000"/>
                </a:solidFill>
                <a:effectLst/>
                <a:latin typeface="system-ui"/>
              </a:rPr>
              <a:t>(HAYA)</a:t>
            </a:r>
            <a:r>
              <a:rPr lang="en-US" sz="2400" b="0" i="0" dirty="0">
                <a:solidFill>
                  <a:srgbClr val="000000"/>
                </a:solidFill>
                <a:effectLst/>
                <a:latin typeface="system-ui"/>
              </a:rPr>
              <a:t> a vault [expanse] between the waters to separate water from water.’</a:t>
            </a:r>
            <a:r>
              <a:rPr lang="en-US" sz="2400" b="0" i="0" u="none" strike="noStrike" dirty="0">
                <a:solidFill>
                  <a:srgbClr val="000000"/>
                </a:solidFill>
                <a:effectLst/>
                <a:latin typeface="system-ui"/>
              </a:rPr>
              <a:t> </a:t>
            </a:r>
            <a:r>
              <a:rPr lang="en-US" sz="2400" b="1" i="0" baseline="30000" dirty="0">
                <a:solidFill>
                  <a:srgbClr val="000000"/>
                </a:solidFill>
                <a:effectLst/>
                <a:latin typeface="system-ui"/>
              </a:rPr>
              <a:t>7 </a:t>
            </a:r>
            <a:r>
              <a:rPr lang="en-US" sz="2400" b="0" i="0" dirty="0">
                <a:solidFill>
                  <a:srgbClr val="000000"/>
                </a:solidFill>
                <a:effectLst/>
                <a:latin typeface="system-ui"/>
              </a:rPr>
              <a:t>So God made </a:t>
            </a:r>
            <a:r>
              <a:rPr lang="en-US" sz="2400" b="1" i="0" dirty="0">
                <a:solidFill>
                  <a:srgbClr val="000000"/>
                </a:solidFill>
                <a:effectLst/>
                <a:latin typeface="system-ui"/>
              </a:rPr>
              <a:t>(ASAH)</a:t>
            </a:r>
            <a:r>
              <a:rPr lang="en-US" sz="2400" b="0" i="0" dirty="0">
                <a:solidFill>
                  <a:srgbClr val="000000"/>
                </a:solidFill>
                <a:effectLst/>
                <a:latin typeface="system-ui"/>
              </a:rPr>
              <a:t> the  [expanse] and separated the water under the </a:t>
            </a:r>
            <a:r>
              <a:rPr lang="en-US" sz="2400" dirty="0">
                <a:solidFill>
                  <a:srgbClr val="000000"/>
                </a:solidFill>
                <a:latin typeface="system-ui"/>
              </a:rPr>
              <a:t>[expanse]</a:t>
            </a:r>
            <a:r>
              <a:rPr lang="en-US" sz="2400" b="0" i="0" dirty="0">
                <a:solidFill>
                  <a:srgbClr val="000000"/>
                </a:solidFill>
                <a:effectLst/>
                <a:latin typeface="system-ui"/>
              </a:rPr>
              <a:t> from the water above it. And it was so.</a:t>
            </a:r>
            <a:r>
              <a:rPr lang="en-US" sz="2400" b="0" i="0" u="none" strike="noStrike" dirty="0">
                <a:solidFill>
                  <a:srgbClr val="000000"/>
                </a:solidFill>
                <a:effectLst/>
                <a:latin typeface="system-ui"/>
              </a:rPr>
              <a:t> </a:t>
            </a:r>
            <a:r>
              <a:rPr lang="en-US" sz="2400" b="1" i="0" baseline="30000" dirty="0">
                <a:solidFill>
                  <a:srgbClr val="000000"/>
                </a:solidFill>
                <a:effectLst/>
                <a:latin typeface="system-ui"/>
              </a:rPr>
              <a:t>8 </a:t>
            </a:r>
            <a:r>
              <a:rPr lang="en-US" sz="2400" b="0" i="0" dirty="0">
                <a:solidFill>
                  <a:srgbClr val="000000"/>
                </a:solidFill>
                <a:effectLst/>
                <a:latin typeface="system-ui"/>
              </a:rPr>
              <a:t>God called the </a:t>
            </a:r>
            <a:r>
              <a:rPr lang="en-US" sz="2400" dirty="0">
                <a:solidFill>
                  <a:srgbClr val="000000"/>
                </a:solidFill>
                <a:latin typeface="system-ui"/>
              </a:rPr>
              <a:t>[expanse]</a:t>
            </a:r>
            <a:r>
              <a:rPr lang="en-US" sz="2400" b="0" i="0" dirty="0">
                <a:solidFill>
                  <a:srgbClr val="000000"/>
                </a:solidFill>
                <a:effectLst/>
                <a:latin typeface="system-ui"/>
              </a:rPr>
              <a:t> ‘sky.’ And there was evening, and there was morning—the second day.”</a:t>
            </a:r>
            <a:endParaRPr lang="en-US" sz="2400" dirty="0"/>
          </a:p>
        </p:txBody>
      </p:sp>
      <p:pic>
        <p:nvPicPr>
          <p:cNvPr id="5122" name="Picture 2" descr="Genesis 1:6 And God said, &quot;Let there be ...">
            <a:extLst>
              <a:ext uri="{FF2B5EF4-FFF2-40B4-BE49-F238E27FC236}">
                <a16:creationId xmlns:a16="http://schemas.microsoft.com/office/drawing/2014/main" id="{DFF20F51-65CE-56F4-42D8-4D7E6417AF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93632" y="671828"/>
            <a:ext cx="5743177" cy="317539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25052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96DD115-6B95-D973-DFF5-8120F34386A4}"/>
              </a:ext>
            </a:extLst>
          </p:cNvPr>
          <p:cNvSpPr txBox="1"/>
          <p:nvPr/>
        </p:nvSpPr>
        <p:spPr>
          <a:xfrm>
            <a:off x="687977" y="1159206"/>
            <a:ext cx="6000205" cy="4001095"/>
          </a:xfrm>
          <a:prstGeom prst="rect">
            <a:avLst/>
          </a:prstGeom>
          <a:noFill/>
        </p:spPr>
        <p:txBody>
          <a:bodyPr wrap="square" rtlCol="0">
            <a:spAutoFit/>
          </a:bodyPr>
          <a:lstStyle/>
          <a:p>
            <a:pPr algn="ctr"/>
            <a:r>
              <a:rPr lang="en-US" sz="2800" b="1" dirty="0"/>
              <a:t>What is the “expanse” or “firmament?”</a:t>
            </a:r>
          </a:p>
          <a:p>
            <a:endParaRPr lang="en-US" dirty="0"/>
          </a:p>
          <a:p>
            <a:pPr marL="342900" indent="-342900">
              <a:buFont typeface="Arial" panose="020B0604020202020204" pitchFamily="34" charset="0"/>
              <a:buChar char="•"/>
            </a:pPr>
            <a:r>
              <a:rPr lang="en-US" dirty="0"/>
              <a:t>A water vapor canopy?</a:t>
            </a:r>
          </a:p>
          <a:p>
            <a:pPr lvl="2"/>
            <a:r>
              <a:rPr lang="en-US" dirty="0"/>
              <a:t>Some have suggested that this would maintain a tropical environment, enable longevity of the early patriarchs, and provide the water for Noah’s flood.</a:t>
            </a:r>
          </a:p>
          <a:p>
            <a:pPr lvl="1"/>
            <a:endParaRPr lang="en-US" dirty="0"/>
          </a:p>
          <a:p>
            <a:pPr marL="342900" indent="-342900">
              <a:buFont typeface="Arial" panose="020B0604020202020204" pitchFamily="34" charset="0"/>
              <a:buChar char="•"/>
            </a:pPr>
            <a:r>
              <a:rPr lang="en-US" dirty="0"/>
              <a:t>But God calls the expanse “sky” and later says the birds fly there. </a:t>
            </a:r>
          </a:p>
          <a:p>
            <a:pPr lvl="2"/>
            <a:r>
              <a:rPr lang="en-US" dirty="0"/>
              <a:t>In Psalm 19 David says the “expanse” is still there – this was after the Flood. </a:t>
            </a:r>
          </a:p>
        </p:txBody>
      </p:sp>
      <p:pic>
        <p:nvPicPr>
          <p:cNvPr id="4" name="Picture 3">
            <a:extLst>
              <a:ext uri="{FF2B5EF4-FFF2-40B4-BE49-F238E27FC236}">
                <a16:creationId xmlns:a16="http://schemas.microsoft.com/office/drawing/2014/main" id="{0D17D870-6C44-AC0B-BF0A-7120384F94AF}"/>
              </a:ext>
            </a:extLst>
          </p:cNvPr>
          <p:cNvPicPr>
            <a:picLocks noChangeAspect="1"/>
          </p:cNvPicPr>
          <p:nvPr/>
        </p:nvPicPr>
        <p:blipFill>
          <a:blip r:embed="rId2"/>
          <a:stretch>
            <a:fillRect/>
          </a:stretch>
        </p:blipFill>
        <p:spPr>
          <a:xfrm>
            <a:off x="7120072" y="1221168"/>
            <a:ext cx="3911332" cy="3877172"/>
          </a:xfrm>
          <a:prstGeom prst="rect">
            <a:avLst/>
          </a:prstGeom>
        </p:spPr>
      </p:pic>
      <p:sp>
        <p:nvSpPr>
          <p:cNvPr id="5" name="TextBox 4">
            <a:extLst>
              <a:ext uri="{FF2B5EF4-FFF2-40B4-BE49-F238E27FC236}">
                <a16:creationId xmlns:a16="http://schemas.microsoft.com/office/drawing/2014/main" id="{D486C4D7-DEA4-C274-6C54-0F8CE4393E85}"/>
              </a:ext>
            </a:extLst>
          </p:cNvPr>
          <p:cNvSpPr txBox="1"/>
          <p:nvPr/>
        </p:nvSpPr>
        <p:spPr>
          <a:xfrm>
            <a:off x="7201989" y="5160301"/>
            <a:ext cx="3692434" cy="369332"/>
          </a:xfrm>
          <a:prstGeom prst="rect">
            <a:avLst/>
          </a:prstGeom>
          <a:noFill/>
        </p:spPr>
        <p:txBody>
          <a:bodyPr wrap="square" rtlCol="0">
            <a:spAutoFit/>
          </a:bodyPr>
          <a:lstStyle/>
          <a:p>
            <a:r>
              <a:rPr lang="en-US" dirty="0"/>
              <a:t>This idea has mostly been rejected.</a:t>
            </a:r>
          </a:p>
        </p:txBody>
      </p:sp>
    </p:spTree>
    <p:extLst>
      <p:ext uri="{BB962C8B-B14F-4D97-AF65-F5344CB8AC3E}">
        <p14:creationId xmlns:p14="http://schemas.microsoft.com/office/powerpoint/2010/main" val="20647518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1287</TotalTime>
  <Words>2036</Words>
  <Application>Microsoft Macintosh PowerPoint</Application>
  <PresentationFormat>Widescreen</PresentationFormat>
  <Paragraphs>110</Paragraphs>
  <Slides>20</Slides>
  <Notes>3</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Aptos</vt:lpstr>
      <vt:lpstr>Aptos Display</vt:lpstr>
      <vt:lpstr>Arial</vt:lpstr>
      <vt:lpstr>Calibri</vt:lpstr>
      <vt:lpstr>system-ui</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Alicia Kercheville</dc:creator>
  <cp:lastModifiedBy>Alicia Kercheville</cp:lastModifiedBy>
  <cp:revision>1</cp:revision>
  <dcterms:created xsi:type="dcterms:W3CDTF">2026-06-05T23:04:58Z</dcterms:created>
  <dcterms:modified xsi:type="dcterms:W3CDTF">2026-06-06T20:32:32Z</dcterms:modified>
</cp:coreProperties>
</file>